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71" r:id="rId6"/>
    <p:sldId id="264" r:id="rId7"/>
    <p:sldId id="265" r:id="rId8"/>
    <p:sldId id="266" r:id="rId9"/>
    <p:sldId id="267" r:id="rId10"/>
    <p:sldId id="272" r:id="rId11"/>
    <p:sldId id="268" r:id="rId12"/>
    <p:sldId id="269" r:id="rId13"/>
    <p:sldId id="274" r:id="rId14"/>
    <p:sldId id="273" r:id="rId15"/>
    <p:sldId id="270" r:id="rId16"/>
    <p:sldId id="275" r:id="rId17"/>
    <p:sldId id="276" r:id="rId18"/>
    <p:sldId id="257" r:id="rId19"/>
    <p:sldId id="256" r:id="rId20"/>
    <p:sldId id="259" r:id="rId21"/>
    <p:sldId id="258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1080" autoAdjust="0"/>
  </p:normalViewPr>
  <p:slideViewPr>
    <p:cSldViewPr snapToGrid="0">
      <p:cViewPr varScale="1">
        <p:scale>
          <a:sx n="86" d="100"/>
          <a:sy n="86" d="100"/>
        </p:scale>
        <p:origin x="3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reiracr\Downloads\ISDS%202024\ISDS%20Aug%202024%20email%20addres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reiracr\Downloads\ISDS%202024\ISDS%20Aug%202024%20email%20address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reiracr\Downloads\ISDS%202024\ISDS%20Aug%202024%20email%20address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reiracr\Downloads\ISDS%202024\ISDS%20Aug%202024%20email%20address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reiracr\Downloads\ISDS%202024\ISDS%20Aug%202024%20email%20address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reiracr\Downloads\ISDS%202024\ISDS%20Aug%202024%20email%20address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reiracr\Downloads\ISDS%202024\ISDS%20Aug%202024%20email%20address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reiracr\Downloads\ISDS%202024\ISDS%20Aug%202024%20email%20address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'Full count'!$F$1</c:f>
              <c:strCache>
                <c:ptCount val="1"/>
                <c:pt idx="0">
                  <c:v>Continents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E9F-46E3-B78E-2E5C35BC82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E9F-46E3-B78E-2E5C35BC82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E9F-46E3-B78E-2E5C35BC82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E9F-46E3-B78E-2E5C35BC82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E9F-46E3-B78E-2E5C35BC82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E9F-46E3-B78E-2E5C35BC827E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E9F-46E3-B78E-2E5C35BC827E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E9F-46E3-B78E-2E5C35BC827E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E9F-46E3-B78E-2E5C35BC827E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E9F-46E3-B78E-2E5C35BC827E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E9F-46E3-B78E-2E5C35BC827E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2E9F-46E3-B78E-2E5C35BC827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'Full count'!$E$2:$E$7</c:f>
              <c:strCache>
                <c:ptCount val="6"/>
                <c:pt idx="0">
                  <c:v>Africa</c:v>
                </c:pt>
                <c:pt idx="1">
                  <c:v>Oceania</c:v>
                </c:pt>
                <c:pt idx="2">
                  <c:v>South America</c:v>
                </c:pt>
                <c:pt idx="3">
                  <c:v>Asia</c:v>
                </c:pt>
                <c:pt idx="4">
                  <c:v>North America</c:v>
                </c:pt>
                <c:pt idx="5">
                  <c:v>Europe</c:v>
                </c:pt>
              </c:strCache>
            </c:strRef>
          </c:cat>
          <c:val>
            <c:numRef>
              <c:f>'Full count'!$F$2:$F$7</c:f>
              <c:numCache>
                <c:formatCode>General</c:formatCode>
                <c:ptCount val="6"/>
                <c:pt idx="0">
                  <c:v>5</c:v>
                </c:pt>
                <c:pt idx="1">
                  <c:v>14</c:v>
                </c:pt>
                <c:pt idx="2">
                  <c:v>19</c:v>
                </c:pt>
                <c:pt idx="3">
                  <c:v>24</c:v>
                </c:pt>
                <c:pt idx="4">
                  <c:v>66</c:v>
                </c:pt>
                <c:pt idx="5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9F-46E3-B78E-2E5C35BC82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Europe!$I$1</c:f>
              <c:strCache>
                <c:ptCount val="1"/>
                <c:pt idx="0">
                  <c:v>Europe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D42-446D-A855-59A89B76FB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D42-446D-A855-59A89B76FB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D42-446D-A855-59A89B76FB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D42-446D-A855-59A89B76FB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D42-446D-A855-59A89B76FB9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D42-446D-A855-59A89B76FB9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0D42-446D-A855-59A89B76FB9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0D42-446D-A855-59A89B76FB9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0D42-446D-A855-59A89B76FB9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0D42-446D-A855-59A89B76FB9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0D42-446D-A855-59A89B76FB9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0D42-446D-A855-59A89B76FB9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0D42-446D-A855-59A89B76FB9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0D42-446D-A855-59A89B76FB9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0D42-446D-A855-59A89B76FB9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D42-446D-A855-59A89B76FB9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D42-446D-A855-59A89B76FB9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D42-446D-A855-59A89B76FB9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D42-446D-A855-59A89B76FB9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0D42-446D-A855-59A89B76FB9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0D42-446D-A855-59A89B76FB9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0D42-446D-A855-59A89B76FB9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0D42-446D-A855-59A89B76FB9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0D42-446D-A855-59A89B76FB9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0D42-446D-A855-59A89B76FB97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0D42-446D-A855-59A89B76FB97}"/>
                </c:ext>
              </c:extLst>
            </c:dLbl>
            <c:dLbl>
              <c:idx val="11"/>
              <c:layout>
                <c:manualLayout>
                  <c:x val="-1.1809406592196734E-2"/>
                  <c:y val="-1.09025415798898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D42-446D-A855-59A89B76FB97}"/>
                </c:ext>
              </c:extLst>
            </c:dLbl>
            <c:dLbl>
              <c:idx val="12"/>
              <c:layout>
                <c:manualLayout>
                  <c:x val="-3.5428219776590204E-3"/>
                  <c:y val="-8.72203326391189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D42-446D-A855-59A89B76FB97}"/>
                </c:ext>
              </c:extLst>
            </c:dLbl>
            <c:dLbl>
              <c:idx val="13"/>
              <c:layout>
                <c:manualLayout>
                  <c:x val="9.4475252737573016E-3"/>
                  <c:y val="-4.36101663195594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D42-446D-A855-59A89B76FB97}"/>
                </c:ext>
              </c:extLst>
            </c:dLbl>
            <c:dLbl>
              <c:idx val="14"/>
              <c:layout>
                <c:manualLayout>
                  <c:x val="3.8971041754249224E-2"/>
                  <c:y val="-4.36101663195594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D42-446D-A855-59A89B76FB9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Europe!$H$2:$H$16</c:f>
              <c:strCache>
                <c:ptCount val="15"/>
                <c:pt idx="0">
                  <c:v>UK</c:v>
                </c:pt>
                <c:pt idx="1">
                  <c:v>Italy</c:v>
                </c:pt>
                <c:pt idx="2">
                  <c:v>Netherlands</c:v>
                </c:pt>
                <c:pt idx="3">
                  <c:v>Germany</c:v>
                </c:pt>
                <c:pt idx="4">
                  <c:v>Switzerland</c:v>
                </c:pt>
                <c:pt idx="5">
                  <c:v>Belgium</c:v>
                </c:pt>
                <c:pt idx="6">
                  <c:v>Denmark</c:v>
                </c:pt>
                <c:pt idx="7">
                  <c:v>France</c:v>
                </c:pt>
                <c:pt idx="8">
                  <c:v>Norway</c:v>
                </c:pt>
                <c:pt idx="9">
                  <c:v>Portugal</c:v>
                </c:pt>
                <c:pt idx="10">
                  <c:v>Spain</c:v>
                </c:pt>
                <c:pt idx="11">
                  <c:v>Finland</c:v>
                </c:pt>
                <c:pt idx="12">
                  <c:v>Sweden</c:v>
                </c:pt>
                <c:pt idx="13">
                  <c:v>Hungary </c:v>
                </c:pt>
                <c:pt idx="14">
                  <c:v>Latvia </c:v>
                </c:pt>
              </c:strCache>
            </c:strRef>
          </c:cat>
          <c:val>
            <c:numRef>
              <c:f>Europe!$I$2:$I$16</c:f>
              <c:numCache>
                <c:formatCode>General</c:formatCode>
                <c:ptCount val="15"/>
                <c:pt idx="0">
                  <c:v>23</c:v>
                </c:pt>
                <c:pt idx="1">
                  <c:v>13</c:v>
                </c:pt>
                <c:pt idx="2">
                  <c:v>12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0D42-446D-A855-59A89B76FB9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57543330275020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'North America'!$I$1</c:f>
              <c:strCache>
                <c:ptCount val="1"/>
                <c:pt idx="0">
                  <c:v>North America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17E-4907-8A23-88BE7AE699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17E-4907-8A23-88BE7AE699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17E-4907-8A23-88BE7AE699B4}"/>
              </c:ext>
            </c:extLst>
          </c:dPt>
          <c:dLbls>
            <c:dLbl>
              <c:idx val="0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7E-4907-8A23-88BE7AE699B4}"/>
                </c:ext>
              </c:extLst>
            </c:dLbl>
            <c:dLbl>
              <c:idx val="1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7E-4907-8A23-88BE7AE699B4}"/>
                </c:ext>
              </c:extLst>
            </c:dLbl>
            <c:dLbl>
              <c:idx val="2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7E-4907-8A23-88BE7AE699B4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'North America'!$H$2:$H$4</c:f>
              <c:strCache>
                <c:ptCount val="3"/>
                <c:pt idx="0">
                  <c:v>USA</c:v>
                </c:pt>
                <c:pt idx="1">
                  <c:v>Canada</c:v>
                </c:pt>
                <c:pt idx="2">
                  <c:v>Mexico</c:v>
                </c:pt>
              </c:strCache>
            </c:strRef>
          </c:cat>
          <c:val>
            <c:numRef>
              <c:f>'North America'!$I$2:$I$4</c:f>
              <c:numCache>
                <c:formatCode>General</c:formatCode>
                <c:ptCount val="3"/>
                <c:pt idx="0">
                  <c:v>54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7E-4907-8A23-88BE7AE699B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777777777777777"/>
          <c:y val="4.6264168401572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'South America'!$I$1</c:f>
              <c:strCache>
                <c:ptCount val="1"/>
                <c:pt idx="0">
                  <c:v>South America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F79-46A2-830B-3CAB6CC6B2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F79-46A2-830B-3CAB6CC6B2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F79-46A2-830B-3CAB6CC6B26A}"/>
              </c:ext>
            </c:extLst>
          </c:dPt>
          <c:dLbls>
            <c:dLbl>
              <c:idx val="0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79-46A2-830B-3CAB6CC6B26A}"/>
                </c:ext>
              </c:extLst>
            </c:dLbl>
            <c:dLbl>
              <c:idx val="1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79-46A2-830B-3CAB6CC6B26A}"/>
                </c:ext>
              </c:extLst>
            </c:dLbl>
            <c:dLbl>
              <c:idx val="2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79-46A2-830B-3CAB6CC6B26A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'South America'!$H$2:$H$4</c:f>
              <c:strCache>
                <c:ptCount val="3"/>
                <c:pt idx="0">
                  <c:v>Chile</c:v>
                </c:pt>
                <c:pt idx="1">
                  <c:v>Brazil</c:v>
                </c:pt>
                <c:pt idx="2">
                  <c:v>Argentina</c:v>
                </c:pt>
              </c:strCache>
            </c:strRef>
          </c:cat>
          <c:val>
            <c:numRef>
              <c:f>'South America'!$I$2:$I$4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79-46A2-830B-3CAB6CC6B26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7026284426171137"/>
          <c:y val="4.7477656792284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Asia!$H$1</c:f>
              <c:strCache>
                <c:ptCount val="1"/>
                <c:pt idx="0">
                  <c:v>Asia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5F5-45C4-8741-8C90C8DDC6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5F5-45C4-8741-8C90C8DDC6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5F5-45C4-8741-8C90C8DDC6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5F5-45C4-8741-8C90C8DDC6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5F5-45C4-8741-8C90C8DDC6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5F5-45C4-8741-8C90C8DDC6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5F5-45C4-8741-8C90C8DDC6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5F5-45C4-8741-8C90C8DDC61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5F5-45C4-8741-8C90C8DDC61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75F5-45C4-8741-8C90C8DDC61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75F5-45C4-8741-8C90C8DDC61F}"/>
              </c:ext>
            </c:extLst>
          </c:dPt>
          <c:dLbls>
            <c:dLbl>
              <c:idx val="0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F5-45C4-8741-8C90C8DDC61F}"/>
                </c:ext>
              </c:extLst>
            </c:dLbl>
            <c:dLbl>
              <c:idx val="1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F5-45C4-8741-8C90C8DDC61F}"/>
                </c:ext>
              </c:extLst>
            </c:dLbl>
            <c:dLbl>
              <c:idx val="2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F5-45C4-8741-8C90C8DDC61F}"/>
                </c:ext>
              </c:extLst>
            </c:dLbl>
            <c:dLbl>
              <c:idx val="3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F5-45C4-8741-8C90C8DDC61F}"/>
                </c:ext>
              </c:extLst>
            </c:dLbl>
            <c:dLbl>
              <c:idx val="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F5-45C4-8741-8C90C8DDC61F}"/>
                </c:ext>
              </c:extLst>
            </c:dLbl>
            <c:dLbl>
              <c:idx val="5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F5-45C4-8741-8C90C8DDC61F}"/>
                </c:ext>
              </c:extLst>
            </c:dLbl>
            <c:dLbl>
              <c:idx val="6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F5-45C4-8741-8C90C8DDC61F}"/>
                </c:ext>
              </c:extLst>
            </c:dLbl>
            <c:dLbl>
              <c:idx val="7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F5-45C4-8741-8C90C8DDC61F}"/>
                </c:ext>
              </c:extLst>
            </c:dLbl>
            <c:dLbl>
              <c:idx val="8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5F5-45C4-8741-8C90C8DDC61F}"/>
                </c:ext>
              </c:extLst>
            </c:dLbl>
            <c:dLbl>
              <c:idx val="9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5F5-45C4-8741-8C90C8DDC61F}"/>
                </c:ext>
              </c:extLst>
            </c:dLbl>
            <c:dLbl>
              <c:idx val="10"/>
              <c:layout>
                <c:manualLayout>
                  <c:x val="2.7470139741800303E-2"/>
                  <c:y val="-8.0605186277316106E-3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5F5-45C4-8741-8C90C8DDC61F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Asia!$G$2:$G$12</c:f>
              <c:strCache>
                <c:ptCount val="11"/>
                <c:pt idx="0">
                  <c:v>Turkey</c:v>
                </c:pt>
                <c:pt idx="1">
                  <c:v>Sri Lanka</c:v>
                </c:pt>
                <c:pt idx="2">
                  <c:v>South Korea</c:v>
                </c:pt>
                <c:pt idx="3">
                  <c:v>Saudi Arabia</c:v>
                </c:pt>
                <c:pt idx="4">
                  <c:v>Philippines</c:v>
                </c:pt>
                <c:pt idx="5">
                  <c:v>Oman</c:v>
                </c:pt>
                <c:pt idx="6">
                  <c:v>Japan</c:v>
                </c:pt>
                <c:pt idx="7">
                  <c:v>Israel</c:v>
                </c:pt>
                <c:pt idx="8">
                  <c:v>India</c:v>
                </c:pt>
                <c:pt idx="9">
                  <c:v>Dubai</c:v>
                </c:pt>
                <c:pt idx="10">
                  <c:v>China</c:v>
                </c:pt>
              </c:strCache>
            </c:strRef>
          </c:cat>
          <c:val>
            <c:numRef>
              <c:f>Asia!$H$2:$H$12</c:f>
              <c:numCache>
                <c:formatCode>General</c:formatCode>
                <c:ptCount val="11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F5-45C4-8741-8C90C8DDC61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485264002898166"/>
          <c:y val="9.2495270128232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Oceania!$I$1</c:f>
              <c:strCache>
                <c:ptCount val="1"/>
                <c:pt idx="0">
                  <c:v>Oceania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93B-44F9-860A-EB5E60D393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93B-44F9-860A-EB5E60D3935B}"/>
              </c:ext>
            </c:extLst>
          </c:dPt>
          <c:dLbls>
            <c:dLbl>
              <c:idx val="0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B-44F9-860A-EB5E60D3935B}"/>
                </c:ext>
              </c:extLst>
            </c:dLbl>
            <c:dLbl>
              <c:idx val="1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3B-44F9-860A-EB5E60D3935B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Oceania!$H$2:$H$3</c:f>
              <c:strCache>
                <c:ptCount val="2"/>
                <c:pt idx="0">
                  <c:v>Australia</c:v>
                </c:pt>
                <c:pt idx="1">
                  <c:v>New Zealand</c:v>
                </c:pt>
              </c:strCache>
            </c:strRef>
          </c:cat>
          <c:val>
            <c:numRef>
              <c:f>Oceania!$I$2:$I$3</c:f>
              <c:numCache>
                <c:formatCode>General</c:formatCode>
                <c:ptCount val="2"/>
                <c:pt idx="0">
                  <c:v>12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3B-44F9-860A-EB5E60D3935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Africa</a:t>
            </a:r>
          </a:p>
        </c:rich>
      </c:tx>
      <c:layout>
        <c:manualLayout>
          <c:xMode val="edge"/>
          <c:yMode val="edge"/>
          <c:x val="0.43545122484689414"/>
          <c:y val="9.2528336803145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Africa!$F$2</c:f>
              <c:strCache>
                <c:ptCount val="1"/>
                <c:pt idx="0">
                  <c:v>South Africa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9FC-408D-9882-1DE3AF0E767A}"/>
              </c:ext>
            </c:extLst>
          </c:dPt>
          <c:dLbls>
            <c:dLbl>
              <c:idx val="0"/>
              <c:layout>
                <c:manualLayout>
                  <c:x val="0.28055555555555556"/>
                  <c:y val="-1.8214239536660006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South Africa</a:t>
                    </a:r>
                  </a:p>
                  <a:p>
                    <a:pPr>
                      <a:defRPr/>
                    </a:pPr>
                    <a:r>
                      <a:rPr lang="en-US"/>
                      <a:t>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754177602799653"/>
                      <c:h val="0.2392090648627283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9FC-408D-9882-1DE3AF0E767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Africa!$G$1</c:f>
              <c:strCache>
                <c:ptCount val="1"/>
                <c:pt idx="0">
                  <c:v>Africa</c:v>
                </c:pt>
              </c:strCache>
            </c:strRef>
          </c:cat>
          <c:val>
            <c:numRef>
              <c:f>Africa!$G$2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FC-408D-9882-1DE3AF0E767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27DC8-102F-42F0-B2DA-E4122BD62C7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3FE1C-1453-4D52-8CF6-2DA5838917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7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grants and prizes for young investigators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financial support to students/juniors to attend the meeting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sponsor best talk/best poster prizes at the meeting (we have done this already)</a:t>
            </a:r>
          </a:p>
          <a:p>
            <a:pPr marL="285750" indent="-285750">
              <a:buFontTx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preparing pamphlets, flyers, educational videos, courses (including the Skeletal Dysplasia Course, making it an “official” ISDS event)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3FE1C-1453-4D52-8CF6-2DA583891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0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0CAA6-EC5A-620A-1457-7CC46CEBF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57AAF3-3085-EEDC-9E78-D5C7155E0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CCEB9B-C9E8-D8C4-DDBD-2FB88684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CDD1-B489-4135-B12C-B1F2DDC6B0DC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23ED41-F9D8-7719-403C-9ABAE3BF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DADB15-BBD5-0410-9679-60F73EA7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5B64-A83E-43BC-9527-5EC6A8845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76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731E9-AEE2-A843-0C1E-1F563947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E66865-3FCE-2FC6-9619-C7C4E2269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02CCB-E059-E73F-F357-779286C0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CDD1-B489-4135-B12C-B1F2DDC6B0DC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809801-B845-736D-92A9-A49585AE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DA3FF6-4B0E-DC92-03D3-887E86AF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5B64-A83E-43BC-9527-5EC6A8845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66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33299C-0B9F-CA96-224C-833A750F1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8BFCE1-142F-4D99-C911-7065AA77B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AABDEA-753E-3BA5-8681-EC3FFC1B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CDD1-B489-4135-B12C-B1F2DDC6B0DC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DF5767-D756-88AB-21BF-0594E11F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BE228-CC50-11DA-8766-3FDFB422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5B64-A83E-43BC-9527-5EC6A8845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30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7C5A2-71EF-0456-7B8D-32B8C7080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C7235C-F63B-2066-5489-0E2631B9F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EF4700-22DC-6EC8-2345-F3686D9EB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CDD1-B489-4135-B12C-B1F2DDC6B0DC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B08B6-27A7-7056-2762-10B021AC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9F48D9-70CD-1D1A-5031-1CF6DBFF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5B64-A83E-43BC-9527-5EC6A8845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86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DFF4F-919B-203A-7654-9FBF4021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DB863D-937D-36BB-8069-7D7114DA7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569DBD-FE30-DEF1-B17A-DDF35A0D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CDD1-B489-4135-B12C-B1F2DDC6B0DC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14EF2-1C81-9811-D000-EE0009C9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4A3B45-916A-D30A-901D-BFF08CE4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5B64-A83E-43BC-9527-5EC6A8845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05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4951F-F9FF-F174-1AFC-AAF25D3A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89BCD5-3FC1-6F44-6E38-26D5CC0B1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6F42B-114D-DFC5-FBDA-B32F42571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9C18D1-892F-BDD7-5137-617B94C5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CDD1-B489-4135-B12C-B1F2DDC6B0DC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2AF269-7FCC-5637-0CDF-3A063B7E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E305B8-339A-BB8A-9DF3-9F0E0B48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5B64-A83E-43BC-9527-5EC6A8845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30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EEE44-7B0C-5679-ECA0-08316536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82C927-2E82-77AB-5513-97BB0465A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39B371-FAF3-0144-99E3-062DA3209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6611AC-E8E6-ADA4-D488-761FA8279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4D11F0-32AC-39B3-2E42-17AEA6C7B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A8B750-3EBB-9B7B-8B0D-AD19553A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CDD1-B489-4135-B12C-B1F2DDC6B0DC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85B5B3-48C2-36D4-0C31-4EB1CCAE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5779AA-94EB-EDB3-CAF6-6DDF484C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5B64-A83E-43BC-9527-5EC6A8845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5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7EC29-BA9B-05F4-1E8A-A971FC66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CFA957-E898-F934-C37F-5CA0117E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CDD1-B489-4135-B12C-B1F2DDC6B0DC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96E5CA-32A8-9B08-F66D-D46CFA35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40CB14-2B50-7687-E992-1DCD24A1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5B64-A83E-43BC-9527-5EC6A8845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21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223019-CA5D-D3EA-BA1A-A1187FEB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CDD1-B489-4135-B12C-B1F2DDC6B0DC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B9429AE-4FBA-408D-91D2-BDF36B77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EBD09E-84C7-D509-0019-4B4C36F0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5B64-A83E-43BC-9527-5EC6A8845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31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77D8D-5F59-BD5D-D022-03581E38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C293B5-978C-4C7D-4972-BCD362A7B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4519D2-D5AD-E52D-FF08-8C49565CF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9C1804-EF38-62E7-CB49-62E60F30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CDD1-B489-4135-B12C-B1F2DDC6B0DC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2D13E9-EC42-85BB-7766-19795D9F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D8AEF5-AFD9-119D-959F-FFE0C07C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5B64-A83E-43BC-9527-5EC6A8845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46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26AD3-47FE-F074-DB3A-A9C8D515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A5C511-1C6B-DBEA-D6B0-9812D3209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F37502-69B8-1A84-2B67-DD4DB626B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D7FCC9-CA29-A013-8CB8-23A21B5F9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5CDD1-B489-4135-B12C-B1F2DDC6B0DC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5FF87F-CD74-604F-50C6-8D239322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B8F7C2-7F7F-BD81-8D45-5D720A68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5B64-A83E-43BC-9527-5EC6A8845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16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63045-DED1-9A26-211F-08888952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B9763-BBA9-1878-9370-7BBADCA5C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4965D8-C8F7-424D-86B1-2AA578365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CDD1-B489-4135-B12C-B1F2DDC6B0DC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C6AF7-E9EA-D642-A847-415D1A7BC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07B98B-4BB7-62FD-B853-D180BE457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25B64-A83E-43BC-9527-5EC6A8845A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4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s.ch/index.php?page=isds-statutes-and-guidelin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DA28D45-19BE-9D93-1903-DF2BF877B652}"/>
              </a:ext>
            </a:extLst>
          </p:cNvPr>
          <p:cNvSpPr txBox="1"/>
          <p:nvPr/>
        </p:nvSpPr>
        <p:spPr>
          <a:xfrm>
            <a:off x="1147314" y="986955"/>
            <a:ext cx="11044686" cy="487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report</a:t>
            </a:r>
            <a:endParaRPr lang="es-E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Treasurer´s report</a:t>
            </a:r>
            <a:endParaRPr lang="es-E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of the activity report and accountancy</a:t>
            </a:r>
            <a:endParaRPr lang="es-E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future of ISDS</a:t>
            </a:r>
            <a:endParaRPr lang="es-E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committee</a:t>
            </a:r>
            <a:endParaRPr lang="es-E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Bylaws</a:t>
            </a:r>
            <a:endParaRPr lang="es-E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Standing committees – future aims and tasks</a:t>
            </a:r>
            <a:endParaRPr lang="es-E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Venue and dates for next ISDS meeting – presentations of proposals.</a:t>
            </a:r>
            <a:endParaRPr lang="es-E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other issues.</a:t>
            </a:r>
            <a:endParaRPr lang="es-E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www.isdsmadrid2024.com/images/cabecera_web.jpg">
            <a:extLst>
              <a:ext uri="{FF2B5EF4-FFF2-40B4-BE49-F238E27FC236}">
                <a16:creationId xmlns:a16="http://schemas.microsoft.com/office/drawing/2014/main" id="{43BD5A5B-98F6-0CB4-8B36-65A646229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8BA38EB-D61F-F1C8-5E91-25DAAECE3746}"/>
              </a:ext>
            </a:extLst>
          </p:cNvPr>
          <p:cNvSpPr txBox="1"/>
          <p:nvPr/>
        </p:nvSpPr>
        <p:spPr>
          <a:xfrm>
            <a:off x="3555521" y="169829"/>
            <a:ext cx="7718484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ISDS Annual Business meeting</a:t>
            </a:r>
            <a:endParaRPr lang="es-E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 20th September 2024, 12:00-13:00, Madrid, Spain</a:t>
            </a:r>
            <a:endParaRPr lang="es-E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0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442" y="80961"/>
            <a:ext cx="7507357" cy="1325563"/>
          </a:xfrm>
        </p:spPr>
        <p:txBody>
          <a:bodyPr/>
          <a:lstStyle/>
          <a:p>
            <a:r>
              <a:rPr lang="en-US" b="1" dirty="0"/>
              <a:t>Summary of account #2 in 2023</a:t>
            </a:r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A6C09D-610C-0720-170D-C164FBBDB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45" y="1510977"/>
            <a:ext cx="11745964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4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8" y="2766218"/>
            <a:ext cx="10934581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kern="100" dirty="0">
                <a:effectLst/>
                <a:latin typeface="Calibri Light (Headings)"/>
                <a:ea typeface="Calibri" panose="020F0502020204030204" pitchFamily="34" charset="0"/>
                <a:cs typeface="Times New Roman" panose="02020603050405020304" pitchFamily="18" charset="0"/>
              </a:rPr>
              <a:t>Approval of the activity report and accountancy</a:t>
            </a:r>
            <a:endParaRPr lang="en-US" b="1" dirty="0">
              <a:latin typeface="Calibri Light (Headings)"/>
            </a:endParaRPr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9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08" y="80961"/>
            <a:ext cx="7338391" cy="1325563"/>
          </a:xfrm>
        </p:spPr>
        <p:txBody>
          <a:bodyPr/>
          <a:lstStyle/>
          <a:p>
            <a:r>
              <a:rPr lang="en-US" b="1" dirty="0"/>
              <a:t>Original bylaws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43AC-593F-714F-CAA8-F036656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406524"/>
            <a:ext cx="10515600" cy="4694445"/>
          </a:xfrm>
        </p:spPr>
        <p:txBody>
          <a:bodyPr>
            <a:normAutofit/>
          </a:bodyPr>
          <a:lstStyle/>
          <a:p>
            <a:r>
              <a:rPr lang="en-US" dirty="0"/>
              <a:t>Current bylaws (August 1, 1999):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https://www.isds.ch/index.php?page=isds-statutes-and-guidelines</a:t>
            </a:r>
            <a:endParaRPr lang="en-US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Meetings: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“society organizes meetings on a two-year basis”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Calibri  "/>
              </a:rPr>
              <a:t>“a</a:t>
            </a:r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s a rule, the meeting site shall alternate between continents”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Nosology: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Calibri  "/>
              </a:rPr>
              <a:t>“s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ociety shall be responsible for periodical revisions of the Nomenclature of Constitutional Diseases of Bone”</a:t>
            </a:r>
            <a:endParaRPr lang="en-US" sz="1200" u="sng" dirty="0">
              <a:solidFill>
                <a:srgbClr val="000000"/>
              </a:solidFill>
              <a:latin typeface="Calibri  "/>
              <a:ea typeface="Calibri" panose="020F0502020204030204" pitchFamily="34" charset="0"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Membership fees 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“used to sponsor the meetings of the society and of the nomenclature committee as well as to promote other educational and scientific activities of the society”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Changes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“require a 60% majority of all members”</a:t>
            </a:r>
            <a:endParaRPr lang="en-US" u="sng" dirty="0">
              <a:solidFill>
                <a:srgbClr val="0000FF"/>
              </a:solidFill>
              <a:effectLst/>
              <a:latin typeface="Calibri  "/>
              <a:ea typeface="Calibri" panose="020F0502020204030204" pitchFamily="34" charset="0"/>
            </a:endParaRPr>
          </a:p>
          <a:p>
            <a:endParaRPr lang="en-US" sz="1800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US" sz="1800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US" sz="1800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US" sz="1800" u="sng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4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880" y="80961"/>
            <a:ext cx="7667920" cy="1325563"/>
          </a:xfrm>
        </p:spPr>
        <p:txBody>
          <a:bodyPr/>
          <a:lstStyle/>
          <a:p>
            <a:r>
              <a:rPr lang="en-US" b="1" dirty="0"/>
              <a:t>Original bylaws: Council and 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43AC-593F-714F-CAA8-F036656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4505"/>
          </a:xfrm>
        </p:spPr>
        <p:txBody>
          <a:bodyPr>
            <a:normAutofit lnSpcReduction="10000"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libri  "/>
              </a:rPr>
              <a:t>Council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President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Secretary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Treasurer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two counselors at large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members elected for a four-year term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alibri  "/>
            </a:endParaRPr>
          </a:p>
          <a:p>
            <a:r>
              <a:rPr lang="en-US" sz="2800" b="0" i="0" dirty="0">
                <a:solidFill>
                  <a:srgbClr val="000000"/>
                </a:solidFill>
                <a:effectLst/>
                <a:latin typeface="Calibri  "/>
              </a:rPr>
              <a:t>Controllers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one or more revisors or an external controlling society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elected for two years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Calibri  "/>
              </a:rPr>
              <a:t>must check the biannual accountancy and relate to the members' business meeting</a:t>
            </a:r>
            <a:endParaRPr lang="en-US" sz="3600" b="0" i="0" u="sng" dirty="0">
              <a:solidFill>
                <a:srgbClr val="000000"/>
              </a:solidFill>
              <a:effectLst/>
              <a:latin typeface="Calibri  "/>
            </a:endParaRPr>
          </a:p>
          <a:p>
            <a:endParaRPr lang="en-US" dirty="0"/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95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880" y="80961"/>
            <a:ext cx="7667920" cy="1325563"/>
          </a:xfrm>
        </p:spPr>
        <p:txBody>
          <a:bodyPr/>
          <a:lstStyle/>
          <a:p>
            <a:r>
              <a:rPr lang="en-US" b="1" dirty="0"/>
              <a:t>Original bylaws: Business meeting and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43AC-593F-714F-CAA8-F03665630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0" i="0" dirty="0">
                <a:solidFill>
                  <a:srgbClr val="000000"/>
                </a:solidFill>
                <a:effectLst/>
                <a:latin typeface="Calibri  "/>
              </a:rPr>
              <a:t>Members' business meeting has the following authorities:</a:t>
            </a:r>
            <a:br>
              <a:rPr lang="en-US" sz="3000" dirty="0">
                <a:latin typeface="Calibri  "/>
              </a:rPr>
            </a:br>
            <a:r>
              <a:rPr lang="en-US" sz="2400" dirty="0">
                <a:latin typeface="Calibri  "/>
              </a:rPr>
              <a:t>	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  "/>
              </a:rPr>
              <a:t>a) acceptance or exclusion of new members,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	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  "/>
              </a:rPr>
              <a:t>b) election of the Council,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	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  "/>
              </a:rPr>
              <a:t>c) election of the Controllers,</a:t>
            </a:r>
            <a:br>
              <a:rPr lang="en-US" sz="2400" dirty="0">
                <a:latin typeface="Calibri  "/>
              </a:rPr>
            </a:br>
            <a:r>
              <a:rPr lang="en-US" sz="2400" dirty="0">
                <a:latin typeface="Calibri  "/>
              </a:rPr>
              <a:t>	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  "/>
              </a:rPr>
              <a:t>d) approval of the yearly report and accountancy</a:t>
            </a:r>
            <a:endParaRPr lang="en-US" sz="2400" dirty="0">
              <a:effectLst/>
              <a:latin typeface="Calibri  "/>
              <a:ea typeface="Calibri" panose="020F0502020204030204" pitchFamily="34" charset="0"/>
            </a:endParaRPr>
          </a:p>
          <a:p>
            <a:endParaRPr lang="en-US" sz="2400" dirty="0">
              <a:latin typeface="Calibri  "/>
              <a:ea typeface="Calibri" panose="020F0502020204030204" pitchFamily="34" charset="0"/>
            </a:endParaRPr>
          </a:p>
          <a:p>
            <a:r>
              <a:rPr lang="en-US" sz="3000" dirty="0">
                <a:latin typeface="Calibri  "/>
                <a:ea typeface="Calibri" panose="020F0502020204030204" pitchFamily="34" charset="0"/>
              </a:rPr>
              <a:t>D</a:t>
            </a:r>
            <a:r>
              <a:rPr lang="en-US" sz="3000" dirty="0">
                <a:effectLst/>
                <a:latin typeface="Calibri  "/>
                <a:ea typeface="Calibri" panose="020F0502020204030204" pitchFamily="34" charset="0"/>
              </a:rPr>
              <a:t>e facto</a:t>
            </a:r>
          </a:p>
          <a:p>
            <a:pPr lvl="1"/>
            <a:r>
              <a:rPr lang="en-US" dirty="0">
                <a:effectLst/>
                <a:latin typeface="Calibri  "/>
                <a:ea typeface="Calibri" panose="020F0502020204030204" pitchFamily="34" charset="0"/>
              </a:rPr>
              <a:t>council spontaneously dissolved as there were no tasks</a:t>
            </a:r>
          </a:p>
          <a:p>
            <a:pPr lvl="1"/>
            <a:r>
              <a:rPr lang="en-US" dirty="0">
                <a:effectLst/>
                <a:latin typeface="Calibri  "/>
                <a:ea typeface="Calibri" panose="020F0502020204030204" pitchFamily="34" charset="0"/>
              </a:rPr>
              <a:t>Society essentially consists of (1) e-mail list, (2) meetings, and (3) Nosology revision</a:t>
            </a:r>
          </a:p>
          <a:p>
            <a:endParaRPr lang="en-US" sz="1800" b="0" i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9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880" y="80961"/>
            <a:ext cx="7667920" cy="1325563"/>
          </a:xfrm>
        </p:spPr>
        <p:txBody>
          <a:bodyPr/>
          <a:lstStyle/>
          <a:p>
            <a:r>
              <a:rPr lang="en-US" b="1" dirty="0"/>
              <a:t>New bylaws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43AC-593F-714F-CAA8-F03665630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ewriting of bylaws was started in Bruges (2017); never ratified</a:t>
            </a:r>
          </a:p>
          <a:p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Standing committees</a:t>
            </a:r>
          </a:p>
          <a:p>
            <a:pPr lvl="1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Society Meeting Committee</a:t>
            </a:r>
          </a:p>
          <a:p>
            <a:pPr lvl="1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Internal Audit Committee (for financial matters; replaces controllers)</a:t>
            </a:r>
          </a:p>
          <a:p>
            <a:pPr lvl="1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Education Committee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algn="l"/>
            <a:r>
              <a:rPr lang="en-US" b="0" i="0" u="none" strike="noStrike" baseline="0" dirty="0">
                <a:latin typeface="Calibri" panose="020F0502020204030204" pitchFamily="34" charset="0"/>
              </a:rPr>
              <a:t>Ad Hoc Committees </a:t>
            </a:r>
          </a:p>
          <a:p>
            <a:pPr lvl="1"/>
            <a:r>
              <a:rPr lang="en-US" b="0" i="0" u="none" strike="noStrike" baseline="0" dirty="0">
                <a:latin typeface="Calibri" panose="020F0502020204030204" pitchFamily="34" charset="0"/>
              </a:rPr>
              <a:t>Communications/Website</a:t>
            </a:r>
          </a:p>
          <a:p>
            <a:pPr lvl="1"/>
            <a:r>
              <a:rPr lang="en-US" b="0" i="0" u="none" strike="noStrike" baseline="0" dirty="0">
                <a:latin typeface="Calibri" panose="020F0502020204030204" pitchFamily="34" charset="0"/>
              </a:rPr>
              <a:t>Scientific/Publications</a:t>
            </a:r>
            <a:endParaRPr lang="en-US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15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879" y="80961"/>
            <a:ext cx="8141685" cy="1325563"/>
          </a:xfrm>
        </p:spPr>
        <p:txBody>
          <a:bodyPr/>
          <a:lstStyle/>
          <a:p>
            <a:r>
              <a:rPr lang="en-US" b="1" dirty="0"/>
              <a:t>New bylaws: Executive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43AC-593F-714F-CAA8-F036656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06524"/>
            <a:ext cx="10515600" cy="487334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Council 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 Executive Committee (2 years/term, no more than 2 consecutive terms)</a:t>
            </a:r>
          </a:p>
          <a:p>
            <a:pPr lvl="1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Executive Chair</a:t>
            </a:r>
          </a:p>
          <a:p>
            <a:pPr lvl="2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prepares agenda for Executive and Business meetings</a:t>
            </a:r>
          </a:p>
          <a:p>
            <a:pPr lvl="2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chairs meetings</a:t>
            </a:r>
          </a:p>
          <a:p>
            <a:pPr lvl="2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proposes new committees</a:t>
            </a:r>
          </a:p>
          <a:p>
            <a:pPr lvl="1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Executive Vice-Chair</a:t>
            </a:r>
          </a:p>
          <a:p>
            <a:pPr lvl="2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assists and replaces Chair in her/his absence</a:t>
            </a:r>
          </a:p>
          <a:p>
            <a:pPr lvl="2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works with Society Meeting Committee to establish program</a:t>
            </a:r>
          </a:p>
          <a:p>
            <a:pPr lvl="1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Secretary</a:t>
            </a:r>
          </a:p>
          <a:p>
            <a:pPr lvl="2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keeps records about Society membership</a:t>
            </a:r>
          </a:p>
          <a:p>
            <a:pPr lvl="2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prepares and circulates minutes of Executive Committee and Business meetings</a:t>
            </a:r>
          </a:p>
          <a:p>
            <a:pPr lvl="2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responsible for voting procedures</a:t>
            </a:r>
          </a:p>
          <a:p>
            <a:pPr lvl="1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Treasurer </a:t>
            </a:r>
          </a:p>
          <a:p>
            <a:pPr lvl="2"/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manages budget</a:t>
            </a:r>
          </a:p>
          <a:p>
            <a:endParaRPr lang="en-US" dirty="0"/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A579E5B-1622-B21A-C972-6A8FBD042097}"/>
              </a:ext>
            </a:extLst>
          </p:cNvPr>
          <p:cNvSpPr/>
          <p:nvPr/>
        </p:nvSpPr>
        <p:spPr>
          <a:xfrm rot="10800000">
            <a:off x="974863" y="4345030"/>
            <a:ext cx="252942" cy="176380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ABD8C-59FA-8124-9A1F-2C438EA0FC56}"/>
              </a:ext>
            </a:extLst>
          </p:cNvPr>
          <p:cNvSpPr txBox="1"/>
          <p:nvPr/>
        </p:nvSpPr>
        <p:spPr>
          <a:xfrm>
            <a:off x="107421" y="4679434"/>
            <a:ext cx="993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 be the same person</a:t>
            </a:r>
          </a:p>
        </p:txBody>
      </p:sp>
    </p:spTree>
    <p:extLst>
      <p:ext uri="{BB962C8B-B14F-4D97-AF65-F5344CB8AC3E}">
        <p14:creationId xmlns:p14="http://schemas.microsoft.com/office/powerpoint/2010/main" val="348215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322" y="80961"/>
            <a:ext cx="7487478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Proposal for new Executive committee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43AC-593F-714F-CAA8-F036656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375" y="1676468"/>
            <a:ext cx="3774384" cy="4351338"/>
          </a:xfrm>
        </p:spPr>
        <p:txBody>
          <a:bodyPr>
            <a:normAutofit/>
          </a:bodyPr>
          <a:lstStyle/>
          <a:p>
            <a:r>
              <a:rPr lang="en-US" sz="2400" kern="0" dirty="0">
                <a:effectLst/>
                <a:latin typeface="Calibri  "/>
                <a:ea typeface="Calibri" panose="020F0502020204030204" pitchFamily="34" charset="0"/>
                <a:cs typeface="Calibri" panose="020F0502020204030204" pitchFamily="34" charset="0"/>
              </a:rPr>
              <a:t>Candidate applications sent to all members</a:t>
            </a:r>
          </a:p>
          <a:p>
            <a:r>
              <a:rPr lang="en-US" sz="2400" kern="0" dirty="0">
                <a:effectLst/>
                <a:latin typeface="Calibri  "/>
                <a:ea typeface="Calibri" panose="020F0502020204030204" pitchFamily="34" charset="0"/>
                <a:cs typeface="Calibri" panose="020F0502020204030204" pitchFamily="34" charset="0"/>
              </a:rPr>
              <a:t>Voting opens later</a:t>
            </a:r>
          </a:p>
          <a:p>
            <a:pPr lvl="1"/>
            <a:r>
              <a:rPr lang="en-US" kern="0" dirty="0">
                <a:effectLst/>
                <a:latin typeface="Calibri  "/>
                <a:ea typeface="Calibri" panose="020F0502020204030204" pitchFamily="34" charset="0"/>
                <a:cs typeface="Calibri" panose="020F0502020204030204" pitchFamily="34" charset="0"/>
              </a:rPr>
              <a:t>all members vote online</a:t>
            </a:r>
          </a:p>
          <a:p>
            <a:r>
              <a:rPr lang="en-US" sz="2400" kern="0" dirty="0">
                <a:effectLst/>
                <a:latin typeface="Calibri  "/>
                <a:ea typeface="Calibri" panose="020F0502020204030204" pitchFamily="34" charset="0"/>
                <a:cs typeface="Calibri" panose="020F0502020204030204" pitchFamily="34" charset="0"/>
              </a:rPr>
              <a:t>Votes declared at Society meetings</a:t>
            </a:r>
          </a:p>
          <a:p>
            <a:pPr lvl="1"/>
            <a:r>
              <a:rPr lang="en-US" kern="0" dirty="0">
                <a:latin typeface="Calibri  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kern="0" dirty="0">
                <a:effectLst/>
                <a:latin typeface="Calibri  "/>
                <a:ea typeface="Calibri" panose="020F0502020204030204" pitchFamily="34" charset="0"/>
                <a:cs typeface="Calibri" panose="020F0502020204030204" pitchFamily="34" charset="0"/>
              </a:rPr>
              <a:t>ould need to differ for the first board</a:t>
            </a:r>
            <a:endParaRPr lang="en-US" dirty="0">
              <a:latin typeface="Calibri  "/>
            </a:endParaRPr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7462EA-998A-621B-DCE7-B1E67B9EB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594659"/>
              </p:ext>
            </p:extLst>
          </p:nvPr>
        </p:nvGraphicFramePr>
        <p:xfrm>
          <a:off x="244469" y="1393823"/>
          <a:ext cx="7934506" cy="5136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6021">
                  <a:extLst>
                    <a:ext uri="{9D8B030D-6E8A-4147-A177-3AD203B41FA5}">
                      <a16:colId xmlns:a16="http://schemas.microsoft.com/office/drawing/2014/main" val="2494553222"/>
                    </a:ext>
                  </a:extLst>
                </a:gridCol>
                <a:gridCol w="1531876">
                  <a:extLst>
                    <a:ext uri="{9D8B030D-6E8A-4147-A177-3AD203B41FA5}">
                      <a16:colId xmlns:a16="http://schemas.microsoft.com/office/drawing/2014/main" val="114851838"/>
                    </a:ext>
                  </a:extLst>
                </a:gridCol>
                <a:gridCol w="1532857">
                  <a:extLst>
                    <a:ext uri="{9D8B030D-6E8A-4147-A177-3AD203B41FA5}">
                      <a16:colId xmlns:a16="http://schemas.microsoft.com/office/drawing/2014/main" val="894775616"/>
                    </a:ext>
                  </a:extLst>
                </a:gridCol>
                <a:gridCol w="1531876">
                  <a:extLst>
                    <a:ext uri="{9D8B030D-6E8A-4147-A177-3AD203B41FA5}">
                      <a16:colId xmlns:a16="http://schemas.microsoft.com/office/drawing/2014/main" val="2783786877"/>
                    </a:ext>
                  </a:extLst>
                </a:gridCol>
                <a:gridCol w="1531876">
                  <a:extLst>
                    <a:ext uri="{9D8B030D-6E8A-4147-A177-3AD203B41FA5}">
                      <a16:colId xmlns:a16="http://schemas.microsoft.com/office/drawing/2014/main" val="1129942699"/>
                    </a:ext>
                  </a:extLst>
                </a:gridCol>
              </a:tblGrid>
              <a:tr h="155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Terms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Base 0 (2024)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Base 2yr+ (2026)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Base 4yr + (2028)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Base</a:t>
                      </a:r>
                      <a:r>
                        <a:rPr lang="en-US" sz="1400" kern="100" baseline="0" dirty="0">
                          <a:effectLst/>
                        </a:rPr>
                        <a:t> 6 </a:t>
                      </a:r>
                      <a:r>
                        <a:rPr lang="en-US" sz="1400" kern="100" baseline="0" dirty="0" err="1">
                          <a:effectLst/>
                        </a:rPr>
                        <a:t>yr</a:t>
                      </a:r>
                      <a:r>
                        <a:rPr lang="en-US" sz="1400" kern="100" baseline="0" dirty="0">
                          <a:effectLst/>
                        </a:rPr>
                        <a:t>+</a:t>
                      </a:r>
                      <a:r>
                        <a:rPr lang="en-US" sz="1400" kern="100" dirty="0">
                          <a:effectLst/>
                        </a:rPr>
                        <a:t> (2030)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42803"/>
                  </a:ext>
                </a:extLst>
              </a:tr>
              <a:tr h="6030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 years Chair (after being Vice Chair)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Chair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Chair is the previous Vice Chair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Chair is the previous Vice Chair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Chair is the previous Vice Chair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6909454"/>
                  </a:ext>
                </a:extLst>
              </a:tr>
              <a:tr h="8070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 years Vice Chair, supporting Chair and preparing to be Chair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Vice Chair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Vice Chair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Vice Chair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Vice Chair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6835160"/>
                  </a:ext>
                </a:extLst>
              </a:tr>
              <a:tr h="8070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 years, secretary after being assistant secretary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Secretary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Secretary is the previous Assistant secretary 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Secretary is the previous Assistant secretary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Secretary is the previous Assistant secretary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292036"/>
                  </a:ext>
                </a:extLst>
              </a:tr>
              <a:tr h="10111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 years assistant supporting secretary and preparing to be secretary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Assistant secretary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Assistant secretary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Assistant secretary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Assistant secretary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7655619"/>
                  </a:ext>
                </a:extLst>
              </a:tr>
              <a:tr h="194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 years Treasurer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Treasurer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Treasurer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Treasurer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3869"/>
                  </a:ext>
                </a:extLst>
              </a:tr>
              <a:tr h="3990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 years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Speaking member 1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Speaking member 1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Speaking member 1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8931370"/>
                  </a:ext>
                </a:extLst>
              </a:tr>
              <a:tr h="3990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 years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Speaking member 2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Speaking member 2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Speaking member 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8413830"/>
                  </a:ext>
                </a:extLst>
              </a:tr>
              <a:tr h="3990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 years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Speaking member 3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Speaking member 3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164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52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C11C8C-9397-BE9D-5EC5-5760530F3B41}"/>
              </a:ext>
            </a:extLst>
          </p:cNvPr>
          <p:cNvSpPr txBox="1"/>
          <p:nvPr/>
        </p:nvSpPr>
        <p:spPr>
          <a:xfrm>
            <a:off x="916556" y="1305841"/>
            <a:ext cx="10599708" cy="4976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ISDS could benefit from a technical secretary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 service using a specialized company. Nathalie is only continuing temporarily.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Accounts in Switzerland or where?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Newly voted board considers options and proposes to society?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Vote online.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C9739714-0825-BBD4-460E-1F7F39477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0" y="0"/>
            <a:ext cx="2476513" cy="8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34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1B2CA63-D8FD-2319-C822-627D812B8B69}"/>
              </a:ext>
            </a:extLst>
          </p:cNvPr>
          <p:cNvSpPr txBox="1"/>
          <p:nvPr/>
        </p:nvSpPr>
        <p:spPr>
          <a:xfrm>
            <a:off x="968431" y="681610"/>
            <a:ext cx="10383929" cy="490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standing committees/Areas to work on:</a:t>
            </a:r>
          </a:p>
          <a:p>
            <a:pPr lvl="0">
              <a:lnSpc>
                <a:spcPct val="107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consider a questionnaire to ask what you as members want of the ISDS.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Possibilities:</a:t>
            </a:r>
          </a:p>
          <a:p>
            <a:pPr lvl="0">
              <a:lnSpc>
                <a:spcPct val="107000"/>
              </a:lnSpc>
            </a:pP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 to continue working on bylaws.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Nomenclature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interactive web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(X, Facebook, Instagram….) – paid service or members who feed this? News also posted on the web.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www.isdsmadrid2024.com/images/cabecera_web.jpg">
            <a:extLst>
              <a:ext uri="{FF2B5EF4-FFF2-40B4-BE49-F238E27FC236}">
                <a16:creationId xmlns:a16="http://schemas.microsoft.com/office/drawing/2014/main" id="{1723D74C-63C6-DD30-32D5-89A682297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0" y="0"/>
            <a:ext cx="2199736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6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054" y="80961"/>
            <a:ext cx="7667920" cy="1325563"/>
          </a:xfrm>
        </p:spPr>
        <p:txBody>
          <a:bodyPr/>
          <a:lstStyle/>
          <a:p>
            <a:r>
              <a:rPr lang="en-US" b="1" dirty="0"/>
              <a:t>ISDS membership: International</a:t>
            </a:r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72A4E1-4FFE-3B13-7887-E3C3D68A5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83" y="1825625"/>
            <a:ext cx="2717321" cy="7264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244 members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0EC56C7-5403-6EBF-5158-791C7257A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343907"/>
              </p:ext>
            </p:extLst>
          </p:nvPr>
        </p:nvGraphicFramePr>
        <p:xfrm>
          <a:off x="2504660" y="1311965"/>
          <a:ext cx="8097249" cy="554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015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1365BEE-30E8-983A-0A26-B58033446892}"/>
              </a:ext>
            </a:extLst>
          </p:cNvPr>
          <p:cNvSpPr txBox="1"/>
          <p:nvPr/>
        </p:nvSpPr>
        <p:spPr>
          <a:xfrm>
            <a:off x="657045" y="849294"/>
            <a:ext cx="10877910" cy="481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development – contract a developer but need a team to design page content.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Lists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trials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topics – searcher for patients with a particular SD for projects.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News – </a:t>
            </a: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Talks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Seminars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Publications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protocols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novel genes, etc.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– list courses around the world. ISDS course?</a:t>
            </a: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www.isdsmadrid2024.com/images/cabecera_web.jpg">
            <a:extLst>
              <a:ext uri="{FF2B5EF4-FFF2-40B4-BE49-F238E27FC236}">
                <a16:creationId xmlns:a16="http://schemas.microsoft.com/office/drawing/2014/main" id="{30748CC3-6962-B85A-5935-95027BFA6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0" y="0"/>
            <a:ext cx="2251494" cy="7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0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75F31-8FC1-4C64-CD21-11C2142AE33D}"/>
              </a:ext>
            </a:extLst>
          </p:cNvPr>
          <p:cNvSpPr txBox="1"/>
          <p:nvPr/>
        </p:nvSpPr>
        <p:spPr>
          <a:xfrm>
            <a:off x="376843" y="529128"/>
            <a:ext cx="11438313" cy="6019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conferences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Biannual - change years to be out of phase with biannual ICCBH meetings. 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How? Next conference in 1/3 years? Too short to organize/Too long between meetings. Could have an online meeting with cases and final results that have been discussed by e-mail (we often don´t know the final results and this could help with training) and clinical trial updates.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been suggested to do joint ISDS and ICCBH conferences.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bursaries &amp; developing country bursaries – society not conference organizer who awards these.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Maroteaux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award and David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lecture – ISDS Board decides on award. All awardees are listed on the web (information, photo, etc.).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instructions – basic rules, help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documented in bylaws. Conference format – research, industry, etc.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4FF769-55F1-4E28-BE4B-A6638822A728}"/>
              </a:ext>
            </a:extLst>
          </p:cNvPr>
          <p:cNvSpPr txBox="1"/>
          <p:nvPr/>
        </p:nvSpPr>
        <p:spPr>
          <a:xfrm>
            <a:off x="2718757" y="-114451"/>
            <a:ext cx="6754483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s-E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</a:t>
            </a:r>
            <a:r>
              <a:rPr lang="es-ES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es-E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endParaRPr lang="es-E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isdsmadrid2024.com/images/cabecera_web.jpg">
            <a:extLst>
              <a:ext uri="{FF2B5EF4-FFF2-40B4-BE49-F238E27FC236}">
                <a16:creationId xmlns:a16="http://schemas.microsoft.com/office/drawing/2014/main" id="{78D26595-8908-A84A-724D-0E3CFF740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0" y="0"/>
            <a:ext cx="1751161" cy="5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41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080" y="0"/>
            <a:ext cx="7667920" cy="1325563"/>
          </a:xfrm>
        </p:spPr>
        <p:txBody>
          <a:bodyPr/>
          <a:lstStyle/>
          <a:p>
            <a:r>
              <a:rPr lang="en-US" b="1" dirty="0"/>
              <a:t>Membership: Europe</a:t>
            </a:r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AAC4640-AC95-998B-A023-033DA874B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757289"/>
              </p:ext>
            </p:extLst>
          </p:nvPr>
        </p:nvGraphicFramePr>
        <p:xfrm>
          <a:off x="199845" y="1759226"/>
          <a:ext cx="5896155" cy="4502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AAC4640-AC95-998B-A023-033DA874B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502710"/>
              </p:ext>
            </p:extLst>
          </p:nvPr>
        </p:nvGraphicFramePr>
        <p:xfrm>
          <a:off x="705678" y="1033670"/>
          <a:ext cx="10754139" cy="582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632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68DD785-8F26-3DA9-273E-046D12486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476480"/>
              </p:ext>
            </p:extLst>
          </p:nvPr>
        </p:nvGraphicFramePr>
        <p:xfrm>
          <a:off x="199845" y="2192226"/>
          <a:ext cx="5901484" cy="390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0951E64-AF79-623C-FEDA-75DAC7C279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787000"/>
              </p:ext>
            </p:extLst>
          </p:nvPr>
        </p:nvGraphicFramePr>
        <p:xfrm>
          <a:off x="6096000" y="2192226"/>
          <a:ext cx="5791200" cy="390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59A85DF-AB3F-9672-2386-E0E14C9DE44D}"/>
              </a:ext>
            </a:extLst>
          </p:cNvPr>
          <p:cNvSpPr txBox="1">
            <a:spLocks/>
          </p:cNvSpPr>
          <p:nvPr/>
        </p:nvSpPr>
        <p:spPr>
          <a:xfrm>
            <a:off x="4061354" y="11387"/>
            <a:ext cx="76679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Membership: America</a:t>
            </a:r>
          </a:p>
        </p:txBody>
      </p:sp>
    </p:spTree>
    <p:extLst>
      <p:ext uri="{BB962C8B-B14F-4D97-AF65-F5344CB8AC3E}">
        <p14:creationId xmlns:p14="http://schemas.microsoft.com/office/powerpoint/2010/main" val="211994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EC77D7-C853-CD51-EEC8-C5EAA7858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856226"/>
              </p:ext>
            </p:extLst>
          </p:nvPr>
        </p:nvGraphicFramePr>
        <p:xfrm>
          <a:off x="3432313" y="1237204"/>
          <a:ext cx="5532782" cy="354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BEBD9F-B595-85F8-F075-79E0E8B2D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574014"/>
              </p:ext>
            </p:extLst>
          </p:nvPr>
        </p:nvGraphicFramePr>
        <p:xfrm>
          <a:off x="-173686" y="3568949"/>
          <a:ext cx="4411069" cy="302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https://www.isdsmadrid2024.com/images/cabecera_web.jpg">
            <a:extLst>
              <a:ext uri="{FF2B5EF4-FFF2-40B4-BE49-F238E27FC236}">
                <a16:creationId xmlns:a16="http://schemas.microsoft.com/office/drawing/2014/main" id="{703EEB75-7966-178A-43B6-E170D6F53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14C4DB-0D89-8DD5-7ECD-793029126D2A}"/>
              </a:ext>
            </a:extLst>
          </p:cNvPr>
          <p:cNvSpPr txBox="1">
            <a:spLocks/>
          </p:cNvSpPr>
          <p:nvPr/>
        </p:nvSpPr>
        <p:spPr>
          <a:xfrm>
            <a:off x="3899452" y="80961"/>
            <a:ext cx="7930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Membership: Asia, Africa, Oceania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359F1F5-C9B4-D22B-9CA9-796AC14CA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362727"/>
              </p:ext>
            </p:extLst>
          </p:nvPr>
        </p:nvGraphicFramePr>
        <p:xfrm>
          <a:off x="7864852" y="3844539"/>
          <a:ext cx="4572000" cy="274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5742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834" y="80961"/>
            <a:ext cx="7407965" cy="1325563"/>
          </a:xfrm>
        </p:spPr>
        <p:txBody>
          <a:bodyPr/>
          <a:lstStyle/>
          <a:p>
            <a:r>
              <a:rPr lang="en-US" b="1" dirty="0"/>
              <a:t>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43AC-593F-714F-CAA8-F0366563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1300"/>
            <a:ext cx="10515600" cy="4351338"/>
          </a:xfrm>
        </p:spPr>
        <p:txBody>
          <a:bodyPr>
            <a:normAutofit/>
          </a:bodyPr>
          <a:lstStyle/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Two bank accounts </a:t>
            </a:r>
          </a:p>
          <a:p>
            <a:pPr lvl="1"/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97000 CHF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52000 CHF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total assets: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149000 CHF (approx. 165000 USD)</a:t>
            </a:r>
          </a:p>
          <a:p>
            <a:endParaRPr lang="en-US" sz="2000" b="1" dirty="0"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Balance does not vary much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able to “loan” money to meeting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rganizers when needed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eturned with some surplus when meeting budgets closed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ISDS recognized as a charity in Switzerland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taxes</a:t>
            </a:r>
          </a:p>
          <a:p>
            <a:endParaRPr lang="en-US" dirty="0"/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5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0" y="80961"/>
            <a:ext cx="7477539" cy="1325563"/>
          </a:xfrm>
        </p:spPr>
        <p:txBody>
          <a:bodyPr/>
          <a:lstStyle/>
          <a:p>
            <a:r>
              <a:rPr lang="en-US" b="1" dirty="0"/>
              <a:t>Sources of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43AC-593F-714F-CAA8-F03665630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ISDS has two sources of income: </a:t>
            </a:r>
          </a:p>
          <a:p>
            <a:pPr marL="0" indent="0">
              <a:buNone/>
            </a:pPr>
            <a:endParaRPr lang="en-US" sz="3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Subscription fees</a:t>
            </a:r>
          </a:p>
          <a:p>
            <a:pPr lvl="2"/>
            <a:r>
              <a:rPr lang="en-US" sz="2600" dirty="0">
                <a:latin typeface="Calibri" panose="020F0502020204030204" pitchFamily="34" charset="0"/>
              </a:rPr>
              <a:t>modest but regular</a:t>
            </a:r>
          </a:p>
          <a:p>
            <a:pPr lvl="2"/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approx. 7000 CHF/year</a:t>
            </a:r>
          </a:p>
          <a:p>
            <a:pPr marL="914400" lvl="2" indent="0"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Positive balances from past meetings</a:t>
            </a:r>
          </a:p>
          <a:p>
            <a:pPr lvl="2"/>
            <a:r>
              <a:rPr lang="en-US" sz="2600" dirty="0">
                <a:latin typeface="Calibri" panose="020F0502020204030204" pitchFamily="34" charset="0"/>
              </a:rPr>
              <a:t>random but more substantial</a:t>
            </a:r>
          </a:p>
          <a:p>
            <a:endParaRPr lang="en-US" dirty="0"/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48" y="80961"/>
            <a:ext cx="7557052" cy="1325563"/>
          </a:xfrm>
        </p:spPr>
        <p:txBody>
          <a:bodyPr/>
          <a:lstStyle/>
          <a:p>
            <a:r>
              <a:rPr lang="en-US" b="1" dirty="0"/>
              <a:t>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43AC-593F-714F-CAA8-F03665630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>
                <a:latin typeface="Calibri  "/>
              </a:rPr>
              <a:t>Total expenses in 2023: &lt;</a:t>
            </a:r>
            <a:r>
              <a:rPr lang="en-US" sz="3000" dirty="0">
                <a:effectLst/>
                <a:latin typeface="Calibri  "/>
                <a:ea typeface="Calibri" panose="020F0502020204030204" pitchFamily="34" charset="0"/>
              </a:rPr>
              <a:t>2500 CHF</a:t>
            </a:r>
            <a:endParaRPr lang="en-US" sz="3000" dirty="0">
              <a:latin typeface="Calibri  "/>
            </a:endParaRPr>
          </a:p>
          <a:p>
            <a:pPr lvl="1"/>
            <a:r>
              <a:rPr lang="en-US" dirty="0">
                <a:effectLst/>
                <a:latin typeface="Calibri  "/>
                <a:ea typeface="Calibri" panose="020F0502020204030204" pitchFamily="34" charset="0"/>
              </a:rPr>
              <a:t>small salary to Mrs. Nathalie Zumstein </a:t>
            </a:r>
          </a:p>
          <a:p>
            <a:pPr lvl="1"/>
            <a:r>
              <a:rPr lang="en-US" dirty="0">
                <a:effectLst/>
                <a:latin typeface="Calibri  "/>
                <a:ea typeface="Calibri" panose="020F0502020204030204" pitchFamily="34" charset="0"/>
              </a:rPr>
              <a:t>hosting of the website (needed software updates)</a:t>
            </a:r>
          </a:p>
          <a:p>
            <a:pPr lvl="1"/>
            <a:r>
              <a:rPr lang="en-US" dirty="0">
                <a:effectLst/>
                <a:latin typeface="Calibri  "/>
                <a:ea typeface="Calibri" panose="020F0502020204030204" pitchFamily="34" charset="0"/>
              </a:rPr>
              <a:t>posting of the entire Nosology to the website with “clickable” OMIM links</a:t>
            </a:r>
          </a:p>
          <a:p>
            <a:endParaRPr lang="en-US" sz="2800" dirty="0">
              <a:latin typeface="Calibri  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  "/>
                <a:ea typeface="Calibri" panose="020F0502020204030204" pitchFamily="34" charset="0"/>
              </a:rPr>
              <a:t>Nosology meetings NOT supported with ISDS money so far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latin typeface="Calibri  "/>
                <a:ea typeface="Calibri" panose="020F0502020204030204" pitchFamily="34" charset="0"/>
              </a:rPr>
              <a:t>a</a:t>
            </a:r>
            <a:r>
              <a:rPr lang="en-US" dirty="0">
                <a:effectLst/>
                <a:latin typeface="Calibri  "/>
                <a:ea typeface="Calibri" panose="020F0502020204030204" pitchFamily="34" charset="0"/>
              </a:rPr>
              <a:t>ttached to ISDS meetings; OR </a:t>
            </a:r>
          </a:p>
          <a:p>
            <a:pPr marL="457200" lvl="1">
              <a:spcBef>
                <a:spcPts val="0"/>
              </a:spcBef>
            </a:pPr>
            <a:r>
              <a:rPr lang="en-US" i="1" dirty="0">
                <a:effectLst/>
                <a:latin typeface="Calibri  "/>
                <a:ea typeface="Calibri" panose="020F0502020204030204" pitchFamily="34" charset="0"/>
              </a:rPr>
              <a:t>ad hoc</a:t>
            </a:r>
            <a:r>
              <a:rPr lang="en-US" dirty="0">
                <a:effectLst/>
                <a:latin typeface="Calibri  "/>
                <a:ea typeface="Calibri" panose="020F0502020204030204" pitchFamily="34" charset="0"/>
              </a:rPr>
              <a:t> sponsors</a:t>
            </a:r>
          </a:p>
          <a:p>
            <a:endParaRPr lang="en-US" dirty="0"/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071A-6EEC-CB7D-CFDF-A666386D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442" y="80961"/>
            <a:ext cx="7507357" cy="1325563"/>
          </a:xfrm>
        </p:spPr>
        <p:txBody>
          <a:bodyPr/>
          <a:lstStyle/>
          <a:p>
            <a:r>
              <a:rPr lang="en-US" b="1" dirty="0"/>
              <a:t>Summary of account #1 in 2023</a:t>
            </a:r>
          </a:p>
        </p:txBody>
      </p:sp>
      <p:pic>
        <p:nvPicPr>
          <p:cNvPr id="4" name="Picture 2" descr="https://www.isdsmadrid2024.com/images/cabecera_web.jpg">
            <a:extLst>
              <a:ext uri="{FF2B5EF4-FFF2-40B4-BE49-F238E27FC236}">
                <a16:creationId xmlns:a16="http://schemas.microsoft.com/office/drawing/2014/main" id="{DEEA3827-4343-6AA9-4A41-7BCF1CB9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5" b="-2022"/>
          <a:stretch/>
        </p:blipFill>
        <p:spPr bwMode="auto">
          <a:xfrm>
            <a:off x="199845" y="80961"/>
            <a:ext cx="3355676" cy="114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18A1B9-B9B4-C444-CDA5-995A04B3A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45" y="1406524"/>
            <a:ext cx="11774543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82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1191</Words>
  <Application>Microsoft Office PowerPoint</Application>
  <PresentationFormat>Panorámica</PresentationFormat>
  <Paragraphs>207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 </vt:lpstr>
      <vt:lpstr>Calibri Light</vt:lpstr>
      <vt:lpstr>Calibri Light (Headings)</vt:lpstr>
      <vt:lpstr>Courier New</vt:lpstr>
      <vt:lpstr>Symbol</vt:lpstr>
      <vt:lpstr>Tema de Office</vt:lpstr>
      <vt:lpstr>Presentación de PowerPoint</vt:lpstr>
      <vt:lpstr>ISDS membership: International</vt:lpstr>
      <vt:lpstr>Membership: Europe</vt:lpstr>
      <vt:lpstr>Presentación de PowerPoint</vt:lpstr>
      <vt:lpstr>Presentación de PowerPoint</vt:lpstr>
      <vt:lpstr>Accounts</vt:lpstr>
      <vt:lpstr>Sources of income</vt:lpstr>
      <vt:lpstr>Expenses</vt:lpstr>
      <vt:lpstr>Summary of account #1 in 2023</vt:lpstr>
      <vt:lpstr>Summary of account #2 in 2023</vt:lpstr>
      <vt:lpstr>Approval of the activity report and accountancy</vt:lpstr>
      <vt:lpstr>Original bylaws</vt:lpstr>
      <vt:lpstr>Original bylaws: Council and controllers</vt:lpstr>
      <vt:lpstr>Original bylaws: Business meeting and reality</vt:lpstr>
      <vt:lpstr>New bylaws</vt:lpstr>
      <vt:lpstr>New bylaws: Executive Committee</vt:lpstr>
      <vt:lpstr>Proposal for new Executive committee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Heath</dc:creator>
  <cp:lastModifiedBy>Heath.Karen</cp:lastModifiedBy>
  <cp:revision>33</cp:revision>
  <dcterms:created xsi:type="dcterms:W3CDTF">2024-09-16T15:53:09Z</dcterms:created>
  <dcterms:modified xsi:type="dcterms:W3CDTF">2025-01-16T19:22:49Z</dcterms:modified>
</cp:coreProperties>
</file>