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8" r:id="rId5"/>
    <p:sldId id="26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5E4345B-D4B4-A032-8D83-DB1C57470BE6}" name="Kate Spittle" initials="KS" userId="S-1-5-21-1761596898-488640096-3501999246-1243" providerId="AD"/>
  <p188:author id="{2531FE63-703C-5785-61A8-562310ADF8A0}" name="Emily Corns" initials="EC" userId="S::emily.corns@elm-medical.com::3f277e20-853f-4352-98d3-07e2826b7a6c" providerId="AD"/>
  <p188:author id="{84177285-BB35-C75D-1EE9-22B913D12485}" name="Lily Quinn" initials="LQ" userId="S-1-5-21-1761596898-488640096-3501999246-1332" providerId="AD"/>
  <p188:author id="{40F7A29F-74B0-C8FE-5001-8E6007DD4FC8}" name="Matthew Thornton" initials="MT" userId="S::Matthew.Thornton@elmgroupltd.com::5221f658-a11b-4f6d-be9c-2aa333fd54b0" providerId="AD"/>
  <p188:author id="{C3202CC2-E688-DC13-4279-C0BBB4962417}" name="Angus Lennon" initials="AL" userId="S::angus@elm-medical.com::cb1c4a88-37cf-4f35-91e7-2266d010a7e4" providerId="AD"/>
  <p188:author id="{95A0B2DB-0D90-84D6-FA15-60324D187571}" name="Lily Quinn" initials="LQ" userId="S::lily.quinn@elm-medical.com::2466a1e7-35f7-49d0-8426-729c579dff6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8EF"/>
    <a:srgbClr val="D8CEDE"/>
    <a:srgbClr val="014A8F"/>
    <a:srgbClr val="E84734"/>
    <a:srgbClr val="E72645"/>
    <a:srgbClr val="E1006A"/>
    <a:srgbClr val="B12786"/>
    <a:srgbClr val="572A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14"/>
    <p:restoredTop sz="94676"/>
  </p:normalViewPr>
  <p:slideViewPr>
    <p:cSldViewPr snapToGrid="0">
      <p:cViewPr varScale="1">
        <p:scale>
          <a:sx n="64" d="100"/>
          <a:sy n="64" d="100"/>
        </p:scale>
        <p:origin x="1068" y="78"/>
      </p:cViewPr>
      <p:guideLst>
        <p:guide orient="horz" pos="2160"/>
        <p:guide pos="21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C5B371-2A79-43DE-8F3B-4D74244FC2D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8DF90-16DD-4FD6-8197-AAF9D9776CA8}">
      <dgm:prSet phldrT="[Text]" custT="1"/>
      <dgm:spPr/>
      <dgm:t>
        <a:bodyPr/>
        <a:lstStyle/>
        <a:p>
          <a:r>
            <a:rPr lang="en-GB" sz="1200" b="1" dirty="0"/>
            <a:t>Latest treatment insights</a:t>
          </a:r>
          <a:br>
            <a:rPr lang="en-GB" sz="1200" dirty="0"/>
          </a:br>
          <a:r>
            <a:rPr lang="en-GB" sz="1200" dirty="0"/>
            <a:t>Explore current and emerging therapies, including clinical trials and approved options</a:t>
          </a:r>
        </a:p>
      </dgm:t>
    </dgm:pt>
    <dgm:pt modelId="{745BDDCA-D1BF-4F1B-BB01-CCB2614BF64C}" type="parTrans" cxnId="{3FC9ACD5-ADD7-439A-A267-EF125333E819}">
      <dgm:prSet/>
      <dgm:spPr/>
      <dgm:t>
        <a:bodyPr/>
        <a:lstStyle/>
        <a:p>
          <a:endParaRPr lang="en-GB" sz="1800"/>
        </a:p>
      </dgm:t>
    </dgm:pt>
    <dgm:pt modelId="{3B67479D-5A13-4927-BE52-E184EAA0DB30}" type="sibTrans" cxnId="{3FC9ACD5-ADD7-439A-A267-EF125333E819}">
      <dgm:prSet/>
      <dgm:spPr/>
      <dgm:t>
        <a:bodyPr/>
        <a:lstStyle/>
        <a:p>
          <a:endParaRPr lang="en-GB" sz="1800"/>
        </a:p>
      </dgm:t>
    </dgm:pt>
    <dgm:pt modelId="{100EA7D2-21A7-44D5-B819-F0DAA8FB4876}">
      <dgm:prSet phldrT="[Text]" custT="1"/>
      <dgm:spPr/>
      <dgm:t>
        <a:bodyPr/>
        <a:lstStyle/>
        <a:p>
          <a:r>
            <a:rPr lang="en-GB" sz="1200" b="1" dirty="0"/>
            <a:t>Practical clinical guidance</a:t>
          </a:r>
          <a:br>
            <a:rPr lang="en-GB" sz="1200" dirty="0"/>
          </a:br>
          <a:r>
            <a:rPr lang="en-GB" sz="1200" dirty="0"/>
            <a:t>Learn real-world strategies to optimise patient management</a:t>
          </a:r>
        </a:p>
      </dgm:t>
    </dgm:pt>
    <dgm:pt modelId="{263520F9-E8CD-4DE1-90FD-AE47A829BAE5}" type="parTrans" cxnId="{D09E22CD-9261-41F8-867C-B5390A5AC5FE}">
      <dgm:prSet/>
      <dgm:spPr/>
      <dgm:t>
        <a:bodyPr/>
        <a:lstStyle/>
        <a:p>
          <a:endParaRPr lang="en-GB" sz="1800"/>
        </a:p>
      </dgm:t>
    </dgm:pt>
    <dgm:pt modelId="{68CE240E-2089-4978-A64C-69E3EFE95F82}" type="sibTrans" cxnId="{D09E22CD-9261-41F8-867C-B5390A5AC5FE}">
      <dgm:prSet/>
      <dgm:spPr/>
      <dgm:t>
        <a:bodyPr/>
        <a:lstStyle/>
        <a:p>
          <a:endParaRPr lang="en-GB" sz="1800"/>
        </a:p>
      </dgm:t>
    </dgm:pt>
    <dgm:pt modelId="{A3BA664E-8D34-4C02-8D7E-12ADE7D91180}">
      <dgm:prSet phldrT="[Text]" custT="1"/>
      <dgm:spPr/>
      <dgm:t>
        <a:bodyPr/>
        <a:lstStyle/>
        <a:p>
          <a:r>
            <a:rPr lang="en-GB" sz="1200" b="1" dirty="0"/>
            <a:t>Overcoming challenges</a:t>
          </a:r>
          <a:br>
            <a:rPr lang="en-GB" sz="1200" dirty="0"/>
          </a:br>
          <a:r>
            <a:rPr lang="en-GB" sz="1200" dirty="0"/>
            <a:t>Address key barriers in diagnosis, treatment, and long-term care</a:t>
          </a:r>
        </a:p>
      </dgm:t>
    </dgm:pt>
    <dgm:pt modelId="{DAEF8B1F-A2A5-45EF-B356-6FB89C04A585}" type="parTrans" cxnId="{5F97A2A9-9C79-482D-9681-E11474243976}">
      <dgm:prSet/>
      <dgm:spPr/>
      <dgm:t>
        <a:bodyPr/>
        <a:lstStyle/>
        <a:p>
          <a:endParaRPr lang="en-GB" sz="1800"/>
        </a:p>
      </dgm:t>
    </dgm:pt>
    <dgm:pt modelId="{88698557-F666-405E-B950-38AF4C3223CB}" type="sibTrans" cxnId="{5F97A2A9-9C79-482D-9681-E11474243976}">
      <dgm:prSet/>
      <dgm:spPr/>
      <dgm:t>
        <a:bodyPr/>
        <a:lstStyle/>
        <a:p>
          <a:endParaRPr lang="en-GB" sz="1800"/>
        </a:p>
      </dgm:t>
    </dgm:pt>
    <dgm:pt modelId="{B4DF8082-D371-4262-B6EA-EEF9D58583AE}">
      <dgm:prSet phldrT="[Text]" custT="1"/>
      <dgm:spPr/>
      <dgm:t>
        <a:bodyPr/>
        <a:lstStyle/>
        <a:p>
          <a:r>
            <a:rPr lang="en-GB" sz="1200" b="1" dirty="0"/>
            <a:t>Expert perspectives</a:t>
          </a:r>
          <a:br>
            <a:rPr lang="en-GB" sz="1200" dirty="0"/>
          </a:br>
          <a:r>
            <a:rPr lang="en-GB" sz="1200" dirty="0"/>
            <a:t>Hear from leading clinicians sharing experience and best practice</a:t>
          </a:r>
        </a:p>
      </dgm:t>
    </dgm:pt>
    <dgm:pt modelId="{42FB7495-D9A6-4DAD-B2BC-F901582040DB}" type="parTrans" cxnId="{E61F02F2-9236-43BE-898F-B6C21AC3F466}">
      <dgm:prSet/>
      <dgm:spPr/>
      <dgm:t>
        <a:bodyPr/>
        <a:lstStyle/>
        <a:p>
          <a:endParaRPr lang="en-GB" sz="1800"/>
        </a:p>
      </dgm:t>
    </dgm:pt>
    <dgm:pt modelId="{8372642E-B2AB-4F92-97A2-EFE8A314255D}" type="sibTrans" cxnId="{E61F02F2-9236-43BE-898F-B6C21AC3F466}">
      <dgm:prSet/>
      <dgm:spPr/>
      <dgm:t>
        <a:bodyPr/>
        <a:lstStyle/>
        <a:p>
          <a:endParaRPr lang="en-GB" sz="1800"/>
        </a:p>
      </dgm:t>
    </dgm:pt>
    <dgm:pt modelId="{0BE2E4BD-7630-408B-99D6-D3AB559E32E9}" type="pres">
      <dgm:prSet presAssocID="{0CC5B371-2A79-43DE-8F3B-4D74244FC2DF}" presName="Name0" presStyleCnt="0">
        <dgm:presLayoutVars>
          <dgm:chMax val="7"/>
          <dgm:chPref val="7"/>
          <dgm:dir/>
        </dgm:presLayoutVars>
      </dgm:prSet>
      <dgm:spPr/>
    </dgm:pt>
    <dgm:pt modelId="{960E1380-A20D-4CEF-B727-79DE2B8C4D25}" type="pres">
      <dgm:prSet presAssocID="{0CC5B371-2A79-43DE-8F3B-4D74244FC2DF}" presName="Name1" presStyleCnt="0"/>
      <dgm:spPr/>
    </dgm:pt>
    <dgm:pt modelId="{B075985B-3CE8-46D5-AD27-8AF7840687E9}" type="pres">
      <dgm:prSet presAssocID="{0CC5B371-2A79-43DE-8F3B-4D74244FC2DF}" presName="cycle" presStyleCnt="0"/>
      <dgm:spPr/>
    </dgm:pt>
    <dgm:pt modelId="{52926FFB-897C-4AEF-995B-7C9015C9D6E0}" type="pres">
      <dgm:prSet presAssocID="{0CC5B371-2A79-43DE-8F3B-4D74244FC2DF}" presName="srcNode" presStyleLbl="node1" presStyleIdx="0" presStyleCnt="4"/>
      <dgm:spPr/>
    </dgm:pt>
    <dgm:pt modelId="{CCC5945F-64D9-4B88-B64F-15DFA3EAAA8C}" type="pres">
      <dgm:prSet presAssocID="{0CC5B371-2A79-43DE-8F3B-4D74244FC2DF}" presName="conn" presStyleLbl="parChTrans1D2" presStyleIdx="0" presStyleCnt="1"/>
      <dgm:spPr/>
    </dgm:pt>
    <dgm:pt modelId="{ECB4D344-A380-452F-943D-66B5166E61F4}" type="pres">
      <dgm:prSet presAssocID="{0CC5B371-2A79-43DE-8F3B-4D74244FC2DF}" presName="extraNode" presStyleLbl="node1" presStyleIdx="0" presStyleCnt="4"/>
      <dgm:spPr/>
    </dgm:pt>
    <dgm:pt modelId="{8B0D3953-A938-47BB-A8C4-3323393135B9}" type="pres">
      <dgm:prSet presAssocID="{0CC5B371-2A79-43DE-8F3B-4D74244FC2DF}" presName="dstNode" presStyleLbl="node1" presStyleIdx="0" presStyleCnt="4"/>
      <dgm:spPr/>
    </dgm:pt>
    <dgm:pt modelId="{85ADA165-67AE-4EB4-8DB4-918691D64D5D}" type="pres">
      <dgm:prSet presAssocID="{4A38DF90-16DD-4FD6-8197-AAF9D9776CA8}" presName="text_1" presStyleLbl="node1" presStyleIdx="0" presStyleCnt="4">
        <dgm:presLayoutVars>
          <dgm:bulletEnabled val="1"/>
        </dgm:presLayoutVars>
      </dgm:prSet>
      <dgm:spPr/>
    </dgm:pt>
    <dgm:pt modelId="{1F4DA495-2DF0-4827-AEE0-C56949509A9E}" type="pres">
      <dgm:prSet presAssocID="{4A38DF90-16DD-4FD6-8197-AAF9D9776CA8}" presName="accent_1" presStyleCnt="0"/>
      <dgm:spPr/>
    </dgm:pt>
    <dgm:pt modelId="{41A20CFE-A032-4814-9342-1BC3A05BC2B7}" type="pres">
      <dgm:prSet presAssocID="{4A38DF90-16DD-4FD6-8197-AAF9D9776CA8}" presName="accentRepeatNode" presStyleLbl="solidFgAcc1" presStyleIdx="0" presStyleCnt="4"/>
      <dgm:spPr/>
    </dgm:pt>
    <dgm:pt modelId="{753E514E-4E17-4FCA-9A8B-AAD325F60AFA}" type="pres">
      <dgm:prSet presAssocID="{100EA7D2-21A7-44D5-B819-F0DAA8FB4876}" presName="text_2" presStyleLbl="node1" presStyleIdx="1" presStyleCnt="4">
        <dgm:presLayoutVars>
          <dgm:bulletEnabled val="1"/>
        </dgm:presLayoutVars>
      </dgm:prSet>
      <dgm:spPr/>
    </dgm:pt>
    <dgm:pt modelId="{0312A2CD-F2FC-4503-8A5F-A418221EA97D}" type="pres">
      <dgm:prSet presAssocID="{100EA7D2-21A7-44D5-B819-F0DAA8FB4876}" presName="accent_2" presStyleCnt="0"/>
      <dgm:spPr/>
    </dgm:pt>
    <dgm:pt modelId="{5E394B1C-9306-479B-AB0E-F4D630FD47CD}" type="pres">
      <dgm:prSet presAssocID="{100EA7D2-21A7-44D5-B819-F0DAA8FB4876}" presName="accentRepeatNode" presStyleLbl="solidFgAcc1" presStyleIdx="1" presStyleCnt="4"/>
      <dgm:spPr/>
    </dgm:pt>
    <dgm:pt modelId="{2F09260C-7A18-4F64-8F24-FCBCC964C33A}" type="pres">
      <dgm:prSet presAssocID="{A3BA664E-8D34-4C02-8D7E-12ADE7D91180}" presName="text_3" presStyleLbl="node1" presStyleIdx="2" presStyleCnt="4">
        <dgm:presLayoutVars>
          <dgm:bulletEnabled val="1"/>
        </dgm:presLayoutVars>
      </dgm:prSet>
      <dgm:spPr/>
    </dgm:pt>
    <dgm:pt modelId="{83B14E39-BB02-46C6-9C81-2FFE49588408}" type="pres">
      <dgm:prSet presAssocID="{A3BA664E-8D34-4C02-8D7E-12ADE7D91180}" presName="accent_3" presStyleCnt="0"/>
      <dgm:spPr/>
    </dgm:pt>
    <dgm:pt modelId="{B63CACB3-260D-45DA-8EBF-0EB9B1EBBE5D}" type="pres">
      <dgm:prSet presAssocID="{A3BA664E-8D34-4C02-8D7E-12ADE7D91180}" presName="accentRepeatNode" presStyleLbl="solidFgAcc1" presStyleIdx="2" presStyleCnt="4"/>
      <dgm:spPr/>
    </dgm:pt>
    <dgm:pt modelId="{B8686A49-7FB8-4747-8F96-F204DC543DAE}" type="pres">
      <dgm:prSet presAssocID="{B4DF8082-D371-4262-B6EA-EEF9D58583AE}" presName="text_4" presStyleLbl="node1" presStyleIdx="3" presStyleCnt="4">
        <dgm:presLayoutVars>
          <dgm:bulletEnabled val="1"/>
        </dgm:presLayoutVars>
      </dgm:prSet>
      <dgm:spPr/>
    </dgm:pt>
    <dgm:pt modelId="{46807381-5363-4BD0-A660-8C8BFC22EDD3}" type="pres">
      <dgm:prSet presAssocID="{B4DF8082-D371-4262-B6EA-EEF9D58583AE}" presName="accent_4" presStyleCnt="0"/>
      <dgm:spPr/>
    </dgm:pt>
    <dgm:pt modelId="{C18CDD69-8AFE-4B95-AB36-70A354560F06}" type="pres">
      <dgm:prSet presAssocID="{B4DF8082-D371-4262-B6EA-EEF9D58583AE}" presName="accentRepeatNode" presStyleLbl="solidFgAcc1" presStyleIdx="3" presStyleCnt="4"/>
      <dgm:spPr/>
    </dgm:pt>
  </dgm:ptLst>
  <dgm:cxnLst>
    <dgm:cxn modelId="{2ED39709-1893-4946-9886-7E2AE35B4FB2}" type="presOf" srcId="{100EA7D2-21A7-44D5-B819-F0DAA8FB4876}" destId="{753E514E-4E17-4FCA-9A8B-AAD325F60AFA}" srcOrd="0" destOrd="0" presId="urn:microsoft.com/office/officeart/2008/layout/VerticalCurvedList"/>
    <dgm:cxn modelId="{A5CA8B5D-5677-49E5-BB11-3C8B7152A91F}" type="presOf" srcId="{A3BA664E-8D34-4C02-8D7E-12ADE7D91180}" destId="{2F09260C-7A18-4F64-8F24-FCBCC964C33A}" srcOrd="0" destOrd="0" presId="urn:microsoft.com/office/officeart/2008/layout/VerticalCurvedList"/>
    <dgm:cxn modelId="{11A28149-01CD-4DEE-96D8-FCB751C8C110}" type="presOf" srcId="{B4DF8082-D371-4262-B6EA-EEF9D58583AE}" destId="{B8686A49-7FB8-4747-8F96-F204DC543DAE}" srcOrd="0" destOrd="0" presId="urn:microsoft.com/office/officeart/2008/layout/VerticalCurvedList"/>
    <dgm:cxn modelId="{D25058A4-CF1C-4AFE-9BF6-2E2E6C4FA465}" type="presOf" srcId="{4A38DF90-16DD-4FD6-8197-AAF9D9776CA8}" destId="{85ADA165-67AE-4EB4-8DB4-918691D64D5D}" srcOrd="0" destOrd="0" presId="urn:microsoft.com/office/officeart/2008/layout/VerticalCurvedList"/>
    <dgm:cxn modelId="{86AA0FA6-0042-4176-A58B-9C6DBF0AF9BC}" type="presOf" srcId="{3B67479D-5A13-4927-BE52-E184EAA0DB30}" destId="{CCC5945F-64D9-4B88-B64F-15DFA3EAAA8C}" srcOrd="0" destOrd="0" presId="urn:microsoft.com/office/officeart/2008/layout/VerticalCurvedList"/>
    <dgm:cxn modelId="{7B3109A9-6057-4316-A357-E54AFC4E244F}" type="presOf" srcId="{0CC5B371-2A79-43DE-8F3B-4D74244FC2DF}" destId="{0BE2E4BD-7630-408B-99D6-D3AB559E32E9}" srcOrd="0" destOrd="0" presId="urn:microsoft.com/office/officeart/2008/layout/VerticalCurvedList"/>
    <dgm:cxn modelId="{5F97A2A9-9C79-482D-9681-E11474243976}" srcId="{0CC5B371-2A79-43DE-8F3B-4D74244FC2DF}" destId="{A3BA664E-8D34-4C02-8D7E-12ADE7D91180}" srcOrd="2" destOrd="0" parTransId="{DAEF8B1F-A2A5-45EF-B356-6FB89C04A585}" sibTransId="{88698557-F666-405E-B950-38AF4C3223CB}"/>
    <dgm:cxn modelId="{D09E22CD-9261-41F8-867C-B5390A5AC5FE}" srcId="{0CC5B371-2A79-43DE-8F3B-4D74244FC2DF}" destId="{100EA7D2-21A7-44D5-B819-F0DAA8FB4876}" srcOrd="1" destOrd="0" parTransId="{263520F9-E8CD-4DE1-90FD-AE47A829BAE5}" sibTransId="{68CE240E-2089-4978-A64C-69E3EFE95F82}"/>
    <dgm:cxn modelId="{3FC9ACD5-ADD7-439A-A267-EF125333E819}" srcId="{0CC5B371-2A79-43DE-8F3B-4D74244FC2DF}" destId="{4A38DF90-16DD-4FD6-8197-AAF9D9776CA8}" srcOrd="0" destOrd="0" parTransId="{745BDDCA-D1BF-4F1B-BB01-CCB2614BF64C}" sibTransId="{3B67479D-5A13-4927-BE52-E184EAA0DB30}"/>
    <dgm:cxn modelId="{E61F02F2-9236-43BE-898F-B6C21AC3F466}" srcId="{0CC5B371-2A79-43DE-8F3B-4D74244FC2DF}" destId="{B4DF8082-D371-4262-B6EA-EEF9D58583AE}" srcOrd="3" destOrd="0" parTransId="{42FB7495-D9A6-4DAD-B2BC-F901582040DB}" sibTransId="{8372642E-B2AB-4F92-97A2-EFE8A314255D}"/>
    <dgm:cxn modelId="{0547E529-ECCF-463C-87B5-71379B31FA0D}" type="presParOf" srcId="{0BE2E4BD-7630-408B-99D6-D3AB559E32E9}" destId="{960E1380-A20D-4CEF-B727-79DE2B8C4D25}" srcOrd="0" destOrd="0" presId="urn:microsoft.com/office/officeart/2008/layout/VerticalCurvedList"/>
    <dgm:cxn modelId="{7CFB4C70-26B0-47C2-A55B-071612C99967}" type="presParOf" srcId="{960E1380-A20D-4CEF-B727-79DE2B8C4D25}" destId="{B075985B-3CE8-46D5-AD27-8AF7840687E9}" srcOrd="0" destOrd="0" presId="urn:microsoft.com/office/officeart/2008/layout/VerticalCurvedList"/>
    <dgm:cxn modelId="{2D32F9E8-CF23-4ACC-8926-30D08EC6B8A7}" type="presParOf" srcId="{B075985B-3CE8-46D5-AD27-8AF7840687E9}" destId="{52926FFB-897C-4AEF-995B-7C9015C9D6E0}" srcOrd="0" destOrd="0" presId="urn:microsoft.com/office/officeart/2008/layout/VerticalCurvedList"/>
    <dgm:cxn modelId="{0B4F7549-94BC-48AE-B196-A508B69B6D8C}" type="presParOf" srcId="{B075985B-3CE8-46D5-AD27-8AF7840687E9}" destId="{CCC5945F-64D9-4B88-B64F-15DFA3EAAA8C}" srcOrd="1" destOrd="0" presId="urn:microsoft.com/office/officeart/2008/layout/VerticalCurvedList"/>
    <dgm:cxn modelId="{64404EF9-7D61-433E-8E2B-040FA84AE63F}" type="presParOf" srcId="{B075985B-3CE8-46D5-AD27-8AF7840687E9}" destId="{ECB4D344-A380-452F-943D-66B5166E61F4}" srcOrd="2" destOrd="0" presId="urn:microsoft.com/office/officeart/2008/layout/VerticalCurvedList"/>
    <dgm:cxn modelId="{C75199D8-DBC3-4A42-8206-A9569EAB45E6}" type="presParOf" srcId="{B075985B-3CE8-46D5-AD27-8AF7840687E9}" destId="{8B0D3953-A938-47BB-A8C4-3323393135B9}" srcOrd="3" destOrd="0" presId="urn:microsoft.com/office/officeart/2008/layout/VerticalCurvedList"/>
    <dgm:cxn modelId="{54CB4276-36B8-4EA2-85FE-1227B2FAFC05}" type="presParOf" srcId="{960E1380-A20D-4CEF-B727-79DE2B8C4D25}" destId="{85ADA165-67AE-4EB4-8DB4-918691D64D5D}" srcOrd="1" destOrd="0" presId="urn:microsoft.com/office/officeart/2008/layout/VerticalCurvedList"/>
    <dgm:cxn modelId="{48B6A6E4-23FD-4C9F-BC09-5DE6DEBF77FD}" type="presParOf" srcId="{960E1380-A20D-4CEF-B727-79DE2B8C4D25}" destId="{1F4DA495-2DF0-4827-AEE0-C56949509A9E}" srcOrd="2" destOrd="0" presId="urn:microsoft.com/office/officeart/2008/layout/VerticalCurvedList"/>
    <dgm:cxn modelId="{B5A84C14-B986-4275-856F-93F2C7147CEE}" type="presParOf" srcId="{1F4DA495-2DF0-4827-AEE0-C56949509A9E}" destId="{41A20CFE-A032-4814-9342-1BC3A05BC2B7}" srcOrd="0" destOrd="0" presId="urn:microsoft.com/office/officeart/2008/layout/VerticalCurvedList"/>
    <dgm:cxn modelId="{B47B006B-17FD-4E05-976E-012736C37A40}" type="presParOf" srcId="{960E1380-A20D-4CEF-B727-79DE2B8C4D25}" destId="{753E514E-4E17-4FCA-9A8B-AAD325F60AFA}" srcOrd="3" destOrd="0" presId="urn:microsoft.com/office/officeart/2008/layout/VerticalCurvedList"/>
    <dgm:cxn modelId="{AB3D174E-28BF-47F0-9DAA-935EBED4E004}" type="presParOf" srcId="{960E1380-A20D-4CEF-B727-79DE2B8C4D25}" destId="{0312A2CD-F2FC-4503-8A5F-A418221EA97D}" srcOrd="4" destOrd="0" presId="urn:microsoft.com/office/officeart/2008/layout/VerticalCurvedList"/>
    <dgm:cxn modelId="{72FF8CDB-7EF0-4183-97CA-F4F252748A6E}" type="presParOf" srcId="{0312A2CD-F2FC-4503-8A5F-A418221EA97D}" destId="{5E394B1C-9306-479B-AB0E-F4D630FD47CD}" srcOrd="0" destOrd="0" presId="urn:microsoft.com/office/officeart/2008/layout/VerticalCurvedList"/>
    <dgm:cxn modelId="{FFE6EC42-ADDA-49F8-8367-DEC8C25D11D8}" type="presParOf" srcId="{960E1380-A20D-4CEF-B727-79DE2B8C4D25}" destId="{2F09260C-7A18-4F64-8F24-FCBCC964C33A}" srcOrd="5" destOrd="0" presId="urn:microsoft.com/office/officeart/2008/layout/VerticalCurvedList"/>
    <dgm:cxn modelId="{9DAF72DE-D9D1-4375-8BCF-8FD1F10D2BA4}" type="presParOf" srcId="{960E1380-A20D-4CEF-B727-79DE2B8C4D25}" destId="{83B14E39-BB02-46C6-9C81-2FFE49588408}" srcOrd="6" destOrd="0" presId="urn:microsoft.com/office/officeart/2008/layout/VerticalCurvedList"/>
    <dgm:cxn modelId="{DA83BB52-6116-4664-A5DE-EF053CF9AD95}" type="presParOf" srcId="{83B14E39-BB02-46C6-9C81-2FFE49588408}" destId="{B63CACB3-260D-45DA-8EBF-0EB9B1EBBE5D}" srcOrd="0" destOrd="0" presId="urn:microsoft.com/office/officeart/2008/layout/VerticalCurvedList"/>
    <dgm:cxn modelId="{2E9090A6-14ED-4471-B36B-5E58A5ADCEE2}" type="presParOf" srcId="{960E1380-A20D-4CEF-B727-79DE2B8C4D25}" destId="{B8686A49-7FB8-4747-8F96-F204DC543DAE}" srcOrd="7" destOrd="0" presId="urn:microsoft.com/office/officeart/2008/layout/VerticalCurvedList"/>
    <dgm:cxn modelId="{248B9301-98B4-4D58-91A2-11CAFEBB522C}" type="presParOf" srcId="{960E1380-A20D-4CEF-B727-79DE2B8C4D25}" destId="{46807381-5363-4BD0-A660-8C8BFC22EDD3}" srcOrd="8" destOrd="0" presId="urn:microsoft.com/office/officeart/2008/layout/VerticalCurvedList"/>
    <dgm:cxn modelId="{98D5A555-0E96-4C19-A60C-ED7A42F90569}" type="presParOf" srcId="{46807381-5363-4BD0-A660-8C8BFC22EDD3}" destId="{C18CDD69-8AFE-4B95-AB36-70A354560F0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5945F-64D9-4B88-B64F-15DFA3EAAA8C}">
      <dsp:nvSpPr>
        <dsp:cNvPr id="0" name=""/>
        <dsp:cNvSpPr/>
      </dsp:nvSpPr>
      <dsp:spPr>
        <a:xfrm>
          <a:off x="-3172498" y="-488251"/>
          <a:ext cx="3783776" cy="3783776"/>
        </a:xfrm>
        <a:prstGeom prst="blockArc">
          <a:avLst>
            <a:gd name="adj1" fmla="val 18900000"/>
            <a:gd name="adj2" fmla="val 2700000"/>
            <a:gd name="adj3" fmla="val 57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ADA165-67AE-4EB4-8DB4-918691D64D5D}">
      <dsp:nvSpPr>
        <dsp:cNvPr id="0" name=""/>
        <dsp:cNvSpPr/>
      </dsp:nvSpPr>
      <dsp:spPr>
        <a:xfrm>
          <a:off x="320624" y="215823"/>
          <a:ext cx="6381937" cy="4318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79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Latest treatment insights</a:t>
          </a:r>
          <a:br>
            <a:rPr lang="en-GB" sz="1200" kern="1200" dirty="0"/>
          </a:br>
          <a:r>
            <a:rPr lang="en-GB" sz="1200" kern="1200" dirty="0"/>
            <a:t>Explore current and emerging therapies, including clinical trials and approved options</a:t>
          </a:r>
        </a:p>
      </dsp:txBody>
      <dsp:txXfrm>
        <a:off x="320624" y="215823"/>
        <a:ext cx="6381937" cy="431871"/>
      </dsp:txXfrm>
    </dsp:sp>
    <dsp:sp modelId="{41A20CFE-A032-4814-9342-1BC3A05BC2B7}">
      <dsp:nvSpPr>
        <dsp:cNvPr id="0" name=""/>
        <dsp:cNvSpPr/>
      </dsp:nvSpPr>
      <dsp:spPr>
        <a:xfrm>
          <a:off x="50705" y="161839"/>
          <a:ext cx="539838" cy="539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3E514E-4E17-4FCA-9A8B-AAD325F60AFA}">
      <dsp:nvSpPr>
        <dsp:cNvPr id="0" name=""/>
        <dsp:cNvSpPr/>
      </dsp:nvSpPr>
      <dsp:spPr>
        <a:xfrm>
          <a:off x="568225" y="863742"/>
          <a:ext cx="6134336" cy="4318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79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Practical clinical guidance</a:t>
          </a:r>
          <a:br>
            <a:rPr lang="en-GB" sz="1200" kern="1200" dirty="0"/>
          </a:br>
          <a:r>
            <a:rPr lang="en-GB" sz="1200" kern="1200" dirty="0"/>
            <a:t>Learn real-world strategies to optimise patient management</a:t>
          </a:r>
        </a:p>
      </dsp:txBody>
      <dsp:txXfrm>
        <a:off x="568225" y="863742"/>
        <a:ext cx="6134336" cy="431871"/>
      </dsp:txXfrm>
    </dsp:sp>
    <dsp:sp modelId="{5E394B1C-9306-479B-AB0E-F4D630FD47CD}">
      <dsp:nvSpPr>
        <dsp:cNvPr id="0" name=""/>
        <dsp:cNvSpPr/>
      </dsp:nvSpPr>
      <dsp:spPr>
        <a:xfrm>
          <a:off x="298306" y="809758"/>
          <a:ext cx="539838" cy="539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9260C-7A18-4F64-8F24-FCBCC964C33A}">
      <dsp:nvSpPr>
        <dsp:cNvPr id="0" name=""/>
        <dsp:cNvSpPr/>
      </dsp:nvSpPr>
      <dsp:spPr>
        <a:xfrm>
          <a:off x="568225" y="1511660"/>
          <a:ext cx="6134336" cy="4318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79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Overcoming challenges</a:t>
          </a:r>
          <a:br>
            <a:rPr lang="en-GB" sz="1200" kern="1200" dirty="0"/>
          </a:br>
          <a:r>
            <a:rPr lang="en-GB" sz="1200" kern="1200" dirty="0"/>
            <a:t>Address key barriers in diagnosis, treatment, and long-term care</a:t>
          </a:r>
        </a:p>
      </dsp:txBody>
      <dsp:txXfrm>
        <a:off x="568225" y="1511660"/>
        <a:ext cx="6134336" cy="431871"/>
      </dsp:txXfrm>
    </dsp:sp>
    <dsp:sp modelId="{B63CACB3-260D-45DA-8EBF-0EB9B1EBBE5D}">
      <dsp:nvSpPr>
        <dsp:cNvPr id="0" name=""/>
        <dsp:cNvSpPr/>
      </dsp:nvSpPr>
      <dsp:spPr>
        <a:xfrm>
          <a:off x="298306" y="1457677"/>
          <a:ext cx="539838" cy="539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686A49-7FB8-4747-8F96-F204DC543DAE}">
      <dsp:nvSpPr>
        <dsp:cNvPr id="0" name=""/>
        <dsp:cNvSpPr/>
      </dsp:nvSpPr>
      <dsp:spPr>
        <a:xfrm>
          <a:off x="320624" y="2159579"/>
          <a:ext cx="6381937" cy="4318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79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/>
            <a:t>Expert perspectives</a:t>
          </a:r>
          <a:br>
            <a:rPr lang="en-GB" sz="1200" kern="1200" dirty="0"/>
          </a:br>
          <a:r>
            <a:rPr lang="en-GB" sz="1200" kern="1200" dirty="0"/>
            <a:t>Hear from leading clinicians sharing experience and best practice</a:t>
          </a:r>
        </a:p>
      </dsp:txBody>
      <dsp:txXfrm>
        <a:off x="320624" y="2159579"/>
        <a:ext cx="6381937" cy="431871"/>
      </dsp:txXfrm>
    </dsp:sp>
    <dsp:sp modelId="{C18CDD69-8AFE-4B95-AB36-70A354560F06}">
      <dsp:nvSpPr>
        <dsp:cNvPr id="0" name=""/>
        <dsp:cNvSpPr/>
      </dsp:nvSpPr>
      <dsp:spPr>
        <a:xfrm>
          <a:off x="50705" y="2105595"/>
          <a:ext cx="539838" cy="539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83F293-5B90-E425-F9A4-9017B1A0CF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BB8938-DE68-73EA-20AB-F8D49EB7A7E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2DF66-9D43-445C-BE95-55651DD4B9BF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D76C-20E6-D2D4-3BE5-518D3F5A15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A4425-B963-64D1-FF2B-B91D0354D5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5AC94-F146-4D7B-81ED-C6DE683E8B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45059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82808-DC93-4BC7-83CF-F8C310186BCA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ADCCB-9516-4BCF-9FBC-33FA4C257A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2772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ADCCB-9516-4BCF-9FBC-33FA4C257A0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911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2ADCCB-9516-4BCF-9FBC-33FA4C257A0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375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for a forum&#10;&#10;Description automatically generated">
            <a:extLst>
              <a:ext uri="{FF2B5EF4-FFF2-40B4-BE49-F238E27FC236}">
                <a16:creationId xmlns:a16="http://schemas.microsoft.com/office/drawing/2014/main" id="{2597984C-62FE-7896-B115-6DE91E87A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6401" y="201600"/>
            <a:ext cx="6976654" cy="2487600"/>
          </a:xfrm>
          <a:prstGeom prst="rect">
            <a:avLst/>
          </a:prstGeom>
        </p:spPr>
      </p:pic>
      <p:sp>
        <p:nvSpPr>
          <p:cNvPr id="7" name="Title 11">
            <a:extLst>
              <a:ext uri="{FF2B5EF4-FFF2-40B4-BE49-F238E27FC236}">
                <a16:creationId xmlns:a16="http://schemas.microsoft.com/office/drawing/2014/main" id="{A54F5BDF-E41A-CC5A-FA5C-1DBA00AA1CBF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758965" y="2843784"/>
            <a:ext cx="8676000" cy="1836000"/>
          </a:xfrm>
          <a:prstGeom prst="rect">
            <a:avLst/>
          </a:prstGeom>
        </p:spPr>
        <p:txBody>
          <a:bodyPr vert="horz" anchor="b"/>
          <a:lstStyle>
            <a:lvl1pPr algn="r">
              <a:defRPr sz="3200" b="0" cap="all" baseline="0">
                <a:solidFill>
                  <a:srgbClr val="646464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E8C879C-4C8A-1C3B-2580-875BAC7E17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02965" y="5340096"/>
            <a:ext cx="8532000" cy="5760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rgbClr val="646464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3953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set content R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16DD5CE-C4C3-DF05-8E45-11DE535B715A}"/>
              </a:ext>
            </a:extLst>
          </p:cNvPr>
          <p:cNvCxnSpPr>
            <a:cxnSpLocks/>
          </p:cNvCxnSpPr>
          <p:nvPr userDrawn="1"/>
        </p:nvCxnSpPr>
        <p:spPr>
          <a:xfrm>
            <a:off x="326570" y="6385864"/>
            <a:ext cx="11376000" cy="0"/>
          </a:xfrm>
          <a:prstGeom prst="line">
            <a:avLst/>
          </a:prstGeom>
          <a:ln w="12700">
            <a:solidFill>
              <a:schemeClr val="accent6"/>
            </a:solidFill>
            <a:prstDash val="dot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E4CF988D-DA18-374E-9651-D1FD732EA72B}"/>
              </a:ext>
            </a:extLst>
          </p:cNvPr>
          <p:cNvSpPr txBox="1">
            <a:spLocks/>
          </p:cNvSpPr>
          <p:nvPr userDrawn="1"/>
        </p:nvSpPr>
        <p:spPr>
          <a:xfrm>
            <a:off x="11342570" y="6412649"/>
            <a:ext cx="360000" cy="40833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0DCEC-28A8-7749-91A1-9345F35C432D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DA2686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DA2686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F299DCD7-746D-C85F-EEF9-C30E07CC57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999" y="6388835"/>
            <a:ext cx="10944000" cy="43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  <a:lvl2pPr marL="265116" indent="0">
              <a:buNone/>
              <a:defRPr sz="1200"/>
            </a:lvl2pPr>
            <a:lvl3pPr marL="571508" indent="0">
              <a:buNone/>
              <a:defRPr sz="1200"/>
            </a:lvl3pPr>
            <a:lvl4pPr marL="801699" indent="0">
              <a:buNone/>
              <a:defRPr sz="1200"/>
            </a:lvl4pPr>
            <a:lvl5pPr marL="1031888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5C9600-7528-018A-BE8D-BE05F85A7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1" name="Content Placeholder 13">
            <a:extLst>
              <a:ext uri="{FF2B5EF4-FFF2-40B4-BE49-F238E27FC236}">
                <a16:creationId xmlns:a16="http://schemas.microsoft.com/office/drawing/2014/main" id="{79562F36-B6E1-C42E-0746-A5375259422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94801" y="1282887"/>
            <a:ext cx="8461198" cy="4932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26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set content L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16DD5CE-C4C3-DF05-8E45-11DE535B715A}"/>
              </a:ext>
            </a:extLst>
          </p:cNvPr>
          <p:cNvCxnSpPr>
            <a:cxnSpLocks/>
          </p:cNvCxnSpPr>
          <p:nvPr userDrawn="1"/>
        </p:nvCxnSpPr>
        <p:spPr>
          <a:xfrm>
            <a:off x="326570" y="6385864"/>
            <a:ext cx="11376000" cy="0"/>
          </a:xfrm>
          <a:prstGeom prst="line">
            <a:avLst/>
          </a:prstGeom>
          <a:ln w="12700">
            <a:solidFill>
              <a:schemeClr val="accent6"/>
            </a:solidFill>
            <a:prstDash val="dot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E4CF988D-DA18-374E-9651-D1FD732EA72B}"/>
              </a:ext>
            </a:extLst>
          </p:cNvPr>
          <p:cNvSpPr txBox="1">
            <a:spLocks/>
          </p:cNvSpPr>
          <p:nvPr userDrawn="1"/>
        </p:nvSpPr>
        <p:spPr>
          <a:xfrm>
            <a:off x="11342570" y="6412649"/>
            <a:ext cx="360000" cy="40833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0DCEC-28A8-7749-91A1-9345F35C432D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DA2686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DA2686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F299DCD7-746D-C85F-EEF9-C30E07CC57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999" y="6388835"/>
            <a:ext cx="10944000" cy="43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  <a:lvl2pPr marL="265116" indent="0">
              <a:buNone/>
              <a:defRPr sz="1200"/>
            </a:lvl2pPr>
            <a:lvl3pPr marL="571508" indent="0">
              <a:buNone/>
              <a:defRPr sz="1200"/>
            </a:lvl3pPr>
            <a:lvl4pPr marL="801699" indent="0">
              <a:buNone/>
              <a:defRPr sz="1200"/>
            </a:lvl4pPr>
            <a:lvl5pPr marL="1031888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5C9600-7528-018A-BE8D-BE05F85A7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11" name="Content Placeholder 13">
            <a:extLst>
              <a:ext uri="{FF2B5EF4-FFF2-40B4-BE49-F238E27FC236}">
                <a16:creationId xmlns:a16="http://schemas.microsoft.com/office/drawing/2014/main" id="{79562F36-B6E1-C42E-0746-A5375259422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35999" y="1282887"/>
            <a:ext cx="8461198" cy="4932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005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oured 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1">
            <a:extLst>
              <a:ext uri="{FF2B5EF4-FFF2-40B4-BE49-F238E27FC236}">
                <a16:creationId xmlns:a16="http://schemas.microsoft.com/office/drawing/2014/main" id="{A54F5BDF-E41A-CC5A-FA5C-1DBA00AA1CBF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295835" y="2843784"/>
            <a:ext cx="8856000" cy="1836000"/>
          </a:xfrm>
          <a:prstGeom prst="rect">
            <a:avLst/>
          </a:prstGeom>
        </p:spPr>
        <p:txBody>
          <a:bodyPr vert="horz" anchor="b"/>
          <a:lstStyle>
            <a:lvl1pPr algn="l">
              <a:defRPr sz="3200" b="0" cap="all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5E8C879C-4C8A-1C3B-2580-875BAC7E17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95835" y="5340096"/>
            <a:ext cx="8532000" cy="5760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E40903-6DA7-F770-9680-C47A9D404D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90481" y="397897"/>
            <a:ext cx="6645118" cy="208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55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3821E-6947-82B1-2C4D-15A013542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D2347D2-D670-1E00-A32B-2EF886ACA247}"/>
              </a:ext>
            </a:extLst>
          </p:cNvPr>
          <p:cNvCxnSpPr>
            <a:cxnSpLocks/>
          </p:cNvCxnSpPr>
          <p:nvPr userDrawn="1"/>
        </p:nvCxnSpPr>
        <p:spPr>
          <a:xfrm>
            <a:off x="326570" y="6385864"/>
            <a:ext cx="11376000" cy="0"/>
          </a:xfrm>
          <a:prstGeom prst="line">
            <a:avLst/>
          </a:prstGeom>
          <a:ln w="12700">
            <a:solidFill>
              <a:schemeClr val="accent6"/>
            </a:solidFill>
            <a:prstDash val="dot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EFB4DAF-BC75-B3CB-042B-F374E027FCF5}"/>
              </a:ext>
            </a:extLst>
          </p:cNvPr>
          <p:cNvSpPr txBox="1">
            <a:spLocks/>
          </p:cNvSpPr>
          <p:nvPr userDrawn="1"/>
        </p:nvSpPr>
        <p:spPr>
          <a:xfrm>
            <a:off x="11342570" y="6412649"/>
            <a:ext cx="360000" cy="40833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0DCEC-28A8-7749-91A1-9345F35C432D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DA2686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DA2686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1293BD77-7A6B-1B69-E880-8B46B47AD9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999" y="6388835"/>
            <a:ext cx="10944000" cy="43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800"/>
            </a:lvl1pPr>
            <a:lvl2pPr marL="265116" indent="0">
              <a:buNone/>
              <a:defRPr sz="1200"/>
            </a:lvl2pPr>
            <a:lvl3pPr marL="571508" indent="0">
              <a:buNone/>
              <a:defRPr sz="1200"/>
            </a:lvl3pPr>
            <a:lvl4pPr marL="801699" indent="0">
              <a:buNone/>
              <a:defRPr sz="1200"/>
            </a:lvl4pPr>
            <a:lvl5pPr marL="1031888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1323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3821E-6947-82B1-2C4D-15A013542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D2347D2-D670-1E00-A32B-2EF886ACA247}"/>
              </a:ext>
            </a:extLst>
          </p:cNvPr>
          <p:cNvCxnSpPr>
            <a:cxnSpLocks/>
          </p:cNvCxnSpPr>
          <p:nvPr userDrawn="1"/>
        </p:nvCxnSpPr>
        <p:spPr>
          <a:xfrm>
            <a:off x="326570" y="6385864"/>
            <a:ext cx="11376000" cy="0"/>
          </a:xfrm>
          <a:prstGeom prst="line">
            <a:avLst/>
          </a:prstGeom>
          <a:ln w="12700">
            <a:solidFill>
              <a:schemeClr val="accent6"/>
            </a:solidFill>
            <a:prstDash val="dot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EFB4DAF-BC75-B3CB-042B-F374E027FCF5}"/>
              </a:ext>
            </a:extLst>
          </p:cNvPr>
          <p:cNvSpPr txBox="1">
            <a:spLocks/>
          </p:cNvSpPr>
          <p:nvPr userDrawn="1"/>
        </p:nvSpPr>
        <p:spPr>
          <a:xfrm>
            <a:off x="11342570" y="6412649"/>
            <a:ext cx="360000" cy="40833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0DCEC-28A8-7749-91A1-9345F35C432D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DA2686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DA2686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1293BD77-7A6B-1B69-E880-8B46B47AD9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999" y="6388835"/>
            <a:ext cx="10944000" cy="43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  <a:lvl2pPr marL="265116" indent="0">
              <a:buNone/>
              <a:defRPr sz="1200"/>
            </a:lvl2pPr>
            <a:lvl3pPr marL="571508" indent="0">
              <a:buNone/>
              <a:defRPr sz="1200"/>
            </a:lvl3pPr>
            <a:lvl4pPr marL="801699" indent="0">
              <a:buNone/>
              <a:defRPr sz="1200"/>
            </a:lvl4pPr>
            <a:lvl5pPr marL="1031888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03C8140-3B2C-4D8C-C6E8-C2BD75262D5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001" y="1282887"/>
            <a:ext cx="11519999" cy="4932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>
                <a:latin typeface="+mn-lt"/>
              </a:defRPr>
            </a:lvl4pPr>
            <a:lvl5pPr>
              <a:buClr>
                <a:schemeClr val="accent3"/>
              </a:buClr>
              <a:defRPr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1124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&amp;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3821E-6947-82B1-2C4D-15A013542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D2347D2-D670-1E00-A32B-2EF886ACA247}"/>
              </a:ext>
            </a:extLst>
          </p:cNvPr>
          <p:cNvCxnSpPr>
            <a:cxnSpLocks/>
          </p:cNvCxnSpPr>
          <p:nvPr userDrawn="1"/>
        </p:nvCxnSpPr>
        <p:spPr>
          <a:xfrm>
            <a:off x="326570" y="6385864"/>
            <a:ext cx="11376000" cy="0"/>
          </a:xfrm>
          <a:prstGeom prst="line">
            <a:avLst/>
          </a:prstGeom>
          <a:ln w="12700">
            <a:solidFill>
              <a:schemeClr val="accent6"/>
            </a:solidFill>
            <a:prstDash val="dot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EFB4DAF-BC75-B3CB-042B-F374E027FCF5}"/>
              </a:ext>
            </a:extLst>
          </p:cNvPr>
          <p:cNvSpPr txBox="1">
            <a:spLocks/>
          </p:cNvSpPr>
          <p:nvPr userDrawn="1"/>
        </p:nvSpPr>
        <p:spPr>
          <a:xfrm>
            <a:off x="11342570" y="6412649"/>
            <a:ext cx="360000" cy="40833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0DCEC-28A8-7749-91A1-9345F35C432D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DA2686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DA2686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1293BD77-7A6B-1B69-E880-8B46B47AD9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999" y="6388835"/>
            <a:ext cx="10944000" cy="43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  <a:lvl2pPr marL="265116" indent="0">
              <a:buNone/>
              <a:defRPr sz="1200"/>
            </a:lvl2pPr>
            <a:lvl3pPr marL="571508" indent="0">
              <a:buNone/>
              <a:defRPr sz="1200"/>
            </a:lvl3pPr>
            <a:lvl4pPr marL="801699" indent="0">
              <a:buNone/>
              <a:defRPr sz="1200"/>
            </a:lvl4pPr>
            <a:lvl5pPr marL="1031888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03C8140-3B2C-4D8C-C6E8-C2BD75262D5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001" y="1282887"/>
            <a:ext cx="11519999" cy="3924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>
                <a:latin typeface="+mn-lt"/>
              </a:defRPr>
            </a:lvl4pPr>
            <a:lvl5pPr>
              <a:buClr>
                <a:schemeClr val="accent3"/>
              </a:buClr>
              <a:defRPr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E911B9D2-B963-4C72-0A6A-B95B89A9DF6F}"/>
              </a:ext>
            </a:extLst>
          </p:cNvPr>
          <p:cNvSpPr/>
          <p:nvPr userDrawn="1"/>
        </p:nvSpPr>
        <p:spPr>
          <a:xfrm>
            <a:off x="335997" y="5441488"/>
            <a:ext cx="11376000" cy="736559"/>
          </a:xfrm>
          <a:prstGeom prst="roundRect">
            <a:avLst/>
          </a:prstGeom>
          <a:solidFill>
            <a:srgbClr val="7E3C9B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9AA713B8-FCFA-4B4F-9D7C-2DAE102C90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4860" y="5517506"/>
            <a:ext cx="10887421" cy="5921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422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1AEEA0A-A3AD-8AF0-8219-466CDEE56D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5999" y="1282887"/>
            <a:ext cx="5585407" cy="4932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7BD0790-2634-FA89-CABA-4F7F8896A0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70595" y="1282887"/>
            <a:ext cx="5585405" cy="4932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874950F-8430-6FB0-0C7C-4CA1B7E74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83654E-B72D-4766-6625-126FE6232F80}"/>
              </a:ext>
            </a:extLst>
          </p:cNvPr>
          <p:cNvCxnSpPr>
            <a:cxnSpLocks/>
          </p:cNvCxnSpPr>
          <p:nvPr userDrawn="1"/>
        </p:nvCxnSpPr>
        <p:spPr>
          <a:xfrm>
            <a:off x="326570" y="6385864"/>
            <a:ext cx="11376000" cy="0"/>
          </a:xfrm>
          <a:prstGeom prst="line">
            <a:avLst/>
          </a:prstGeom>
          <a:ln w="12700">
            <a:solidFill>
              <a:schemeClr val="accent6"/>
            </a:solidFill>
            <a:prstDash val="dot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ACE0BDC8-E9D0-4EE8-AB6E-606ED2E6FBFF}"/>
              </a:ext>
            </a:extLst>
          </p:cNvPr>
          <p:cNvSpPr txBox="1">
            <a:spLocks/>
          </p:cNvSpPr>
          <p:nvPr userDrawn="1"/>
        </p:nvSpPr>
        <p:spPr>
          <a:xfrm>
            <a:off x="11342570" y="6412649"/>
            <a:ext cx="360000" cy="40833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0DCEC-28A8-7749-91A1-9345F35C432D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DA2686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DA2686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51023987-1864-83B2-3F3F-2346E8F999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999" y="6388835"/>
            <a:ext cx="10944000" cy="43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  <a:lvl2pPr marL="265116" indent="0">
              <a:buNone/>
              <a:defRPr sz="1200"/>
            </a:lvl2pPr>
            <a:lvl3pPr marL="571508" indent="0">
              <a:buNone/>
              <a:defRPr sz="1200"/>
            </a:lvl3pPr>
            <a:lvl4pPr marL="801699" indent="0">
              <a:buNone/>
              <a:defRPr sz="1200"/>
            </a:lvl4pPr>
            <a:lvl5pPr marL="1031888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9021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&amp;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1AEEA0A-A3AD-8AF0-8219-466CDEE56D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5997" y="1282887"/>
            <a:ext cx="5585409" cy="3924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7BD0790-2634-FA89-CABA-4F7F8896A0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70595" y="1282887"/>
            <a:ext cx="5585405" cy="3924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874950F-8430-6FB0-0C7C-4CA1B7E74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83654E-B72D-4766-6625-126FE6232F80}"/>
              </a:ext>
            </a:extLst>
          </p:cNvPr>
          <p:cNvCxnSpPr>
            <a:cxnSpLocks/>
          </p:cNvCxnSpPr>
          <p:nvPr userDrawn="1"/>
        </p:nvCxnSpPr>
        <p:spPr>
          <a:xfrm>
            <a:off x="326570" y="6385864"/>
            <a:ext cx="11376000" cy="0"/>
          </a:xfrm>
          <a:prstGeom prst="line">
            <a:avLst/>
          </a:prstGeom>
          <a:ln w="12700">
            <a:solidFill>
              <a:schemeClr val="accent6"/>
            </a:solidFill>
            <a:prstDash val="dot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ACE0BDC8-E9D0-4EE8-AB6E-606ED2E6FBFF}"/>
              </a:ext>
            </a:extLst>
          </p:cNvPr>
          <p:cNvSpPr txBox="1">
            <a:spLocks/>
          </p:cNvSpPr>
          <p:nvPr userDrawn="1"/>
        </p:nvSpPr>
        <p:spPr>
          <a:xfrm>
            <a:off x="11342570" y="6412649"/>
            <a:ext cx="360000" cy="40833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0DCEC-28A8-7749-91A1-9345F35C432D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DA2686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DA2686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51023987-1864-83B2-3F3F-2346E8F999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999" y="6388835"/>
            <a:ext cx="10944000" cy="43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  <a:lvl2pPr marL="265116" indent="0">
              <a:buNone/>
              <a:defRPr sz="1200"/>
            </a:lvl2pPr>
            <a:lvl3pPr marL="571508" indent="0">
              <a:buNone/>
              <a:defRPr sz="1200"/>
            </a:lvl3pPr>
            <a:lvl4pPr marL="801699" indent="0">
              <a:buNone/>
              <a:defRPr sz="1200"/>
            </a:lvl4pPr>
            <a:lvl5pPr marL="1031888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ABB35A94-562C-0F69-756D-E21BBBF87D93}"/>
              </a:ext>
            </a:extLst>
          </p:cNvPr>
          <p:cNvSpPr/>
          <p:nvPr userDrawn="1"/>
        </p:nvSpPr>
        <p:spPr>
          <a:xfrm>
            <a:off x="335997" y="5441488"/>
            <a:ext cx="11376000" cy="736559"/>
          </a:xfrm>
          <a:prstGeom prst="roundRect">
            <a:avLst/>
          </a:prstGeom>
          <a:solidFill>
            <a:srgbClr val="7E3C9B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D5A7EF83-198C-3B4C-1A3D-3AA2178C0A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4860" y="5517506"/>
            <a:ext cx="10887421" cy="5921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501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1AEEA0A-A3AD-8AF0-8219-466CDEE56D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000" y="1282887"/>
            <a:ext cx="3600000" cy="4932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7BD0790-2634-FA89-CABA-4F7F8896A0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000" y="1282887"/>
            <a:ext cx="3600000" cy="4932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874950F-8430-6FB0-0C7C-4CA1B7E74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83654E-B72D-4766-6625-126FE6232F80}"/>
              </a:ext>
            </a:extLst>
          </p:cNvPr>
          <p:cNvCxnSpPr>
            <a:cxnSpLocks/>
          </p:cNvCxnSpPr>
          <p:nvPr userDrawn="1"/>
        </p:nvCxnSpPr>
        <p:spPr>
          <a:xfrm>
            <a:off x="326570" y="6385864"/>
            <a:ext cx="11376000" cy="0"/>
          </a:xfrm>
          <a:prstGeom prst="line">
            <a:avLst/>
          </a:prstGeom>
          <a:ln w="12700">
            <a:solidFill>
              <a:schemeClr val="accent6"/>
            </a:solidFill>
            <a:prstDash val="dot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ACE0BDC8-E9D0-4EE8-AB6E-606ED2E6FBFF}"/>
              </a:ext>
            </a:extLst>
          </p:cNvPr>
          <p:cNvSpPr txBox="1">
            <a:spLocks/>
          </p:cNvSpPr>
          <p:nvPr userDrawn="1"/>
        </p:nvSpPr>
        <p:spPr>
          <a:xfrm>
            <a:off x="11342570" y="6412649"/>
            <a:ext cx="360000" cy="40833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0DCEC-28A8-7749-91A1-9345F35C432D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DA2686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DA2686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51023987-1864-83B2-3F3F-2346E8F999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999" y="6388835"/>
            <a:ext cx="10944000" cy="43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  <a:lvl2pPr marL="265116" indent="0">
              <a:buNone/>
              <a:defRPr sz="1200"/>
            </a:lvl2pPr>
            <a:lvl3pPr marL="571508" indent="0">
              <a:buNone/>
              <a:defRPr sz="1200"/>
            </a:lvl3pPr>
            <a:lvl4pPr marL="801699" indent="0">
              <a:buNone/>
              <a:defRPr sz="1200"/>
            </a:lvl4pPr>
            <a:lvl5pPr marL="1031888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3CBB3591-B8E3-78A1-C612-B44545B5E21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96000" y="1282887"/>
            <a:ext cx="3600000" cy="4932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2331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&amp;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1AEEA0A-A3AD-8AF0-8219-466CDEE56D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000" y="1282887"/>
            <a:ext cx="3600000" cy="3924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7BD0790-2634-FA89-CABA-4F7F8896A0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000" y="1282886"/>
            <a:ext cx="3600000" cy="3924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874950F-8430-6FB0-0C7C-4CA1B7E74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E83654E-B72D-4766-6625-126FE6232F80}"/>
              </a:ext>
            </a:extLst>
          </p:cNvPr>
          <p:cNvCxnSpPr>
            <a:cxnSpLocks/>
          </p:cNvCxnSpPr>
          <p:nvPr userDrawn="1"/>
        </p:nvCxnSpPr>
        <p:spPr>
          <a:xfrm>
            <a:off x="326570" y="6385864"/>
            <a:ext cx="11376000" cy="0"/>
          </a:xfrm>
          <a:prstGeom prst="line">
            <a:avLst/>
          </a:prstGeom>
          <a:ln w="12700">
            <a:solidFill>
              <a:schemeClr val="accent6"/>
            </a:solidFill>
            <a:prstDash val="dot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ACE0BDC8-E9D0-4EE8-AB6E-606ED2E6FBFF}"/>
              </a:ext>
            </a:extLst>
          </p:cNvPr>
          <p:cNvSpPr txBox="1">
            <a:spLocks/>
          </p:cNvSpPr>
          <p:nvPr userDrawn="1"/>
        </p:nvSpPr>
        <p:spPr>
          <a:xfrm>
            <a:off x="11342570" y="6412649"/>
            <a:ext cx="360000" cy="40833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accent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00DCEC-28A8-7749-91A1-9345F35C432D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DA2686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pPr marL="0" marR="0" lvl="0" indent="0" algn="ctr" defTabSz="91441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DA2686"/>
              </a:solidFill>
              <a:effectLst/>
              <a:uLnTx/>
              <a:uFillTx/>
              <a:latin typeface="+mj-lt"/>
              <a:ea typeface="+mn-ea"/>
              <a:cs typeface="Calibri"/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51023987-1864-83B2-3F3F-2346E8F999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999" y="6388835"/>
            <a:ext cx="10944000" cy="4320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  <a:lvl2pPr marL="265116" indent="0">
              <a:buNone/>
              <a:defRPr sz="1200"/>
            </a:lvl2pPr>
            <a:lvl3pPr marL="571508" indent="0">
              <a:buNone/>
              <a:defRPr sz="1200"/>
            </a:lvl3pPr>
            <a:lvl4pPr marL="801699" indent="0">
              <a:buNone/>
              <a:defRPr sz="1200"/>
            </a:lvl4pPr>
            <a:lvl5pPr marL="1031888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3CBB3591-B8E3-78A1-C612-B44545B5E21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96000" y="1282887"/>
            <a:ext cx="3600000" cy="39240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2400">
                <a:latin typeface="+mn-lt"/>
              </a:defRPr>
            </a:lvl1pPr>
            <a:lvl2pPr>
              <a:buClr>
                <a:schemeClr val="accent3"/>
              </a:buClr>
              <a:defRPr sz="2000">
                <a:latin typeface="+mn-lt"/>
              </a:defRPr>
            </a:lvl2pPr>
            <a:lvl3pPr>
              <a:buClr>
                <a:schemeClr val="accent3"/>
              </a:buClr>
              <a:defRPr sz="1800">
                <a:latin typeface="+mn-lt"/>
              </a:defRPr>
            </a:lvl3pPr>
            <a:lvl4pPr>
              <a:buClr>
                <a:schemeClr val="accent3"/>
              </a:buClr>
              <a:defRPr sz="1800">
                <a:latin typeface="+mn-lt"/>
              </a:defRPr>
            </a:lvl4pPr>
            <a:lvl5pPr>
              <a:buClr>
                <a:schemeClr val="accent3"/>
              </a:buClr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E162A2F4-DC7B-1F5F-379A-4C832A59FC91}"/>
              </a:ext>
            </a:extLst>
          </p:cNvPr>
          <p:cNvSpPr/>
          <p:nvPr userDrawn="1"/>
        </p:nvSpPr>
        <p:spPr>
          <a:xfrm>
            <a:off x="335997" y="5441488"/>
            <a:ext cx="11376000" cy="736559"/>
          </a:xfrm>
          <a:prstGeom prst="roundRect">
            <a:avLst/>
          </a:prstGeom>
          <a:solidFill>
            <a:srgbClr val="7E3C9B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9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54E3BCC-A1FA-0B79-7EBE-FE5AC35726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4860" y="5517506"/>
            <a:ext cx="10887421" cy="5921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1590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58F85-D1BF-BC99-DC34-C1DFAB716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9000"/>
            <a:ext cx="1152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016CB0A-E72A-A285-F54D-B2865C4E4C29}"/>
              </a:ext>
            </a:extLst>
          </p:cNvPr>
          <p:cNvGrpSpPr/>
          <p:nvPr userDrawn="1"/>
        </p:nvGrpSpPr>
        <p:grpSpPr>
          <a:xfrm>
            <a:off x="11865571" y="4525004"/>
            <a:ext cx="250560" cy="2172992"/>
            <a:chOff x="11785670" y="4525004"/>
            <a:chExt cx="250560" cy="21729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E8D5F9-DE75-071C-6670-D6A0BD32818B}"/>
                </a:ext>
              </a:extLst>
            </p:cNvPr>
            <p:cNvSpPr/>
            <p:nvPr userDrawn="1"/>
          </p:nvSpPr>
          <p:spPr>
            <a:xfrm>
              <a:off x="11802951" y="4861100"/>
              <a:ext cx="216000" cy="216000"/>
            </a:xfrm>
            <a:prstGeom prst="rect">
              <a:avLst/>
            </a:prstGeom>
            <a:solidFill>
              <a:srgbClr val="572A8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4D87CAF-2AB6-62EB-C65C-D6F38436367C}"/>
                </a:ext>
              </a:extLst>
            </p:cNvPr>
            <p:cNvSpPr/>
            <p:nvPr userDrawn="1"/>
          </p:nvSpPr>
          <p:spPr>
            <a:xfrm>
              <a:off x="11802951" y="5839596"/>
              <a:ext cx="216000" cy="216000"/>
            </a:xfrm>
            <a:prstGeom prst="ellipse">
              <a:avLst/>
            </a:prstGeom>
            <a:solidFill>
              <a:srgbClr val="E1006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A5301F-AC00-4972-5A83-79B67D777748}"/>
                </a:ext>
              </a:extLst>
            </p:cNvPr>
            <p:cNvSpPr/>
            <p:nvPr userDrawn="1"/>
          </p:nvSpPr>
          <p:spPr>
            <a:xfrm>
              <a:off x="11802951" y="6175692"/>
              <a:ext cx="216000" cy="216000"/>
            </a:xfrm>
            <a:prstGeom prst="rect">
              <a:avLst/>
            </a:prstGeom>
            <a:noFill/>
            <a:ln w="19050">
              <a:solidFill>
                <a:srgbClr val="E7264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953222A-60E2-79A7-03E8-CBC399C902A9}"/>
                </a:ext>
              </a:extLst>
            </p:cNvPr>
            <p:cNvSpPr/>
            <p:nvPr userDrawn="1"/>
          </p:nvSpPr>
          <p:spPr>
            <a:xfrm>
              <a:off x="11802951" y="5197196"/>
              <a:ext cx="216000" cy="216000"/>
            </a:xfrm>
            <a:prstGeom prst="ellipse">
              <a:avLst/>
            </a:prstGeom>
            <a:noFill/>
            <a:ln w="19050">
              <a:solidFill>
                <a:srgbClr val="B1278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A4996E5B-3322-403A-8E86-2FA75CE53494}"/>
                </a:ext>
              </a:extLst>
            </p:cNvPr>
            <p:cNvSpPr/>
            <p:nvPr userDrawn="1"/>
          </p:nvSpPr>
          <p:spPr>
            <a:xfrm>
              <a:off x="11785670" y="4525004"/>
              <a:ext cx="250560" cy="216000"/>
            </a:xfrm>
            <a:prstGeom prst="hexagon">
              <a:avLst/>
            </a:prstGeom>
            <a:solidFill>
              <a:srgbClr val="014A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B0F927DB-FE52-DB86-C712-AA9E50624E78}"/>
                </a:ext>
              </a:extLst>
            </p:cNvPr>
            <p:cNvSpPr/>
            <p:nvPr userDrawn="1"/>
          </p:nvSpPr>
          <p:spPr>
            <a:xfrm>
              <a:off x="11802951" y="5533292"/>
              <a:ext cx="216001" cy="186208"/>
            </a:xfrm>
            <a:prstGeom prst="triangle">
              <a:avLst/>
            </a:prstGeom>
            <a:solidFill>
              <a:srgbClr val="B1278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86397026-EBB2-4BE5-FF32-D62385C9F377}"/>
                </a:ext>
              </a:extLst>
            </p:cNvPr>
            <p:cNvSpPr/>
            <p:nvPr userDrawn="1"/>
          </p:nvSpPr>
          <p:spPr>
            <a:xfrm>
              <a:off x="11802950" y="6511788"/>
              <a:ext cx="216001" cy="186208"/>
            </a:xfrm>
            <a:prstGeom prst="triangle">
              <a:avLst/>
            </a:prstGeom>
            <a:noFill/>
            <a:ln w="19050">
              <a:solidFill>
                <a:srgbClr val="E8473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GB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948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70" r:id="rId3"/>
    <p:sldLayoutId id="2147483650" r:id="rId4"/>
    <p:sldLayoutId id="2147483669" r:id="rId5"/>
    <p:sldLayoutId id="2147483652" r:id="rId6"/>
    <p:sldLayoutId id="2147483671" r:id="rId7"/>
    <p:sldLayoutId id="2147483674" r:id="rId8"/>
    <p:sldLayoutId id="2147483675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3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j-lt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diagramQuickStyle" Target="../diagrams/quickStyle1.xml"/><Relationship Id="rId18" Type="http://schemas.openxmlformats.org/officeDocument/2006/relationships/image" Target="../media/image11.svg"/><Relationship Id="rId3" Type="http://schemas.openxmlformats.org/officeDocument/2006/relationships/image" Target="../media/image3.png"/><Relationship Id="rId21" Type="http://schemas.openxmlformats.org/officeDocument/2006/relationships/image" Target="../media/image14.png"/><Relationship Id="rId7" Type="http://schemas.openxmlformats.org/officeDocument/2006/relationships/image" Target="../media/image5.jpeg"/><Relationship Id="rId12" Type="http://schemas.openxmlformats.org/officeDocument/2006/relationships/diagramLayout" Target="../diagrams/layout1.xml"/><Relationship Id="rId17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svg"/><Relationship Id="rId20" Type="http://schemas.openxmlformats.org/officeDocument/2006/relationships/image" Target="../media/image13.jp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11" Type="http://schemas.openxmlformats.org/officeDocument/2006/relationships/diagramData" Target="../diagrams/data1.xml"/><Relationship Id="rId5" Type="http://schemas.openxmlformats.org/officeDocument/2006/relationships/image" Target="../media/image4.png"/><Relationship Id="rId15" Type="http://schemas.microsoft.com/office/2007/relationships/diagramDrawing" Target="../diagrams/drawing1.xml"/><Relationship Id="rId23" Type="http://schemas.openxmlformats.org/officeDocument/2006/relationships/image" Target="../media/image16.png"/><Relationship Id="rId10" Type="http://schemas.openxmlformats.org/officeDocument/2006/relationships/image" Target="../media/image8.png"/><Relationship Id="rId19" Type="http://schemas.openxmlformats.org/officeDocument/2006/relationships/image" Target="../media/image12.sv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diagramColors" Target="../diagrams/colors1.xml"/><Relationship Id="rId2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B0082C-C95E-A6DA-9BDA-CB0F6C552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65125"/>
            <a:ext cx="11520000" cy="720000"/>
          </a:xfrm>
        </p:spPr>
        <p:txBody>
          <a:bodyPr>
            <a:normAutofit/>
          </a:bodyPr>
          <a:lstStyle/>
          <a:p>
            <a:r>
              <a:rPr lang="en-GB" sz="2200" dirty="0"/>
              <a:t>The International Achondroplasia Forum presents </a:t>
            </a:r>
            <a:br>
              <a:rPr lang="en-GB" sz="2200" dirty="0"/>
            </a:br>
            <a:r>
              <a:rPr lang="en-GB" sz="2200" dirty="0"/>
              <a:t>Shaping the Future of Care in Achondroplasia and Related Conditions 2026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6B2A51-809F-428D-42AC-C20A4590D3C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5999" y="1324771"/>
            <a:ext cx="7560001" cy="882565"/>
          </a:xfrm>
        </p:spPr>
        <p:txBody>
          <a:bodyPr/>
          <a:lstStyle/>
          <a:p>
            <a:pPr marL="0" indent="0">
              <a:buNone/>
            </a:pPr>
            <a:r>
              <a:rPr lang="en-GB" sz="1900" b="1" dirty="0"/>
              <a:t>Join leading experts for a dedicated conference focused on  shaping the future care in short stature conditions and improving patient outcomes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5237D9-2275-29F7-68FE-68A15DC170F6}"/>
              </a:ext>
            </a:extLst>
          </p:cNvPr>
          <p:cNvSpPr txBox="1"/>
          <p:nvPr/>
        </p:nvSpPr>
        <p:spPr>
          <a:xfrm>
            <a:off x="335999" y="952201"/>
            <a:ext cx="6737901" cy="369332"/>
          </a:xfrm>
          <a:prstGeom prst="rect">
            <a:avLst/>
          </a:prstGeom>
        </p:spPr>
        <p:txBody>
          <a:bodyPr wrap="square" lIns="91440" tIns="45720" rIns="91440" bIns="45720" rtlCol="0" anchor="t">
            <a:spAutoFit/>
          </a:bodyPr>
          <a:lstStyle/>
          <a:p>
            <a:pPr>
              <a:buNone/>
            </a:pPr>
            <a:r>
              <a:rPr lang="en-GB" i="1" dirty="0">
                <a:solidFill>
                  <a:schemeClr val="accent1"/>
                </a:solidFill>
                <a:latin typeface="Aptos (Body)"/>
                <a:ea typeface="Arial" panose="020B0604020202020204" pitchFamily="34" charset="0"/>
                <a:cs typeface="Times New Roman"/>
              </a:rPr>
              <a:t>11</a:t>
            </a:r>
            <a:r>
              <a:rPr lang="en-GB" i="1" baseline="30000" dirty="0">
                <a:solidFill>
                  <a:schemeClr val="accent1"/>
                </a:solidFill>
                <a:latin typeface="Aptos (Body)"/>
                <a:ea typeface="Arial" panose="020B0604020202020204" pitchFamily="34" charset="0"/>
                <a:cs typeface="Times New Roman"/>
              </a:rPr>
              <a:t>th</a:t>
            </a:r>
            <a:r>
              <a:rPr lang="en-GB" i="1" dirty="0">
                <a:solidFill>
                  <a:schemeClr val="accent1"/>
                </a:solidFill>
                <a:latin typeface="Aptos (Body)"/>
                <a:ea typeface="Arial" panose="020B0604020202020204" pitchFamily="34" charset="0"/>
                <a:cs typeface="Times New Roman"/>
              </a:rPr>
              <a:t> September 2026, </a:t>
            </a:r>
            <a:r>
              <a:rPr lang="en-GB" sz="1800" i="1" dirty="0">
                <a:solidFill>
                  <a:schemeClr val="accent1"/>
                </a:solidFill>
                <a:effectLst/>
                <a:latin typeface="Aptos (Body)"/>
                <a:ea typeface="Arial" panose="020B0604020202020204" pitchFamily="34" charset="0"/>
                <a:cs typeface="Times New Roman"/>
              </a:rPr>
              <a:t>Radisson Blu Hotel, Marseille, France 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46213A6-4C1E-8C82-38A0-3E9D89DF0E73}"/>
              </a:ext>
            </a:extLst>
          </p:cNvPr>
          <p:cNvGrpSpPr/>
          <p:nvPr/>
        </p:nvGrpSpPr>
        <p:grpSpPr>
          <a:xfrm>
            <a:off x="1806660" y="4822402"/>
            <a:ext cx="3413872" cy="1324891"/>
            <a:chOff x="4514850" y="1411808"/>
            <a:chExt cx="3162300" cy="1436844"/>
          </a:xfrm>
        </p:grpSpPr>
        <p:sp>
          <p:nvSpPr>
            <p:cNvPr id="24" name="Rectangle: Single Corner Snipped 23">
              <a:extLst>
                <a:ext uri="{FF2B5EF4-FFF2-40B4-BE49-F238E27FC236}">
                  <a16:creationId xmlns:a16="http://schemas.microsoft.com/office/drawing/2014/main" id="{8CB5126A-9333-CFE7-96D3-552587B4612B}"/>
                </a:ext>
              </a:extLst>
            </p:cNvPr>
            <p:cNvSpPr/>
            <p:nvPr/>
          </p:nvSpPr>
          <p:spPr>
            <a:xfrm flipH="1">
              <a:off x="4514850" y="1411808"/>
              <a:ext cx="3162300" cy="1436844"/>
            </a:xfrm>
            <a:prstGeom prst="snip1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0B1305-3D16-C52B-F4FA-9394BF98CEA9}"/>
                </a:ext>
              </a:extLst>
            </p:cNvPr>
            <p:cNvSpPr txBox="1"/>
            <p:nvPr/>
          </p:nvSpPr>
          <p:spPr>
            <a:xfrm>
              <a:off x="4535818" y="1714731"/>
              <a:ext cx="17830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</a:rPr>
                <a:t>Register now!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C4A1D9F-0093-3F73-8E5B-992044E4D093}"/>
              </a:ext>
            </a:extLst>
          </p:cNvPr>
          <p:cNvGrpSpPr/>
          <p:nvPr/>
        </p:nvGrpSpPr>
        <p:grpSpPr>
          <a:xfrm>
            <a:off x="8381156" y="4822402"/>
            <a:ext cx="3412800" cy="1569237"/>
            <a:chOff x="4514850" y="3074849"/>
            <a:chExt cx="3162300" cy="1723568"/>
          </a:xfrm>
        </p:grpSpPr>
        <p:sp>
          <p:nvSpPr>
            <p:cNvPr id="25" name="Rectangle: Single Corner Snipped 24">
              <a:extLst>
                <a:ext uri="{FF2B5EF4-FFF2-40B4-BE49-F238E27FC236}">
                  <a16:creationId xmlns:a16="http://schemas.microsoft.com/office/drawing/2014/main" id="{13D059E1-3993-180B-4F4B-20C4023BE10B}"/>
                </a:ext>
              </a:extLst>
            </p:cNvPr>
            <p:cNvSpPr/>
            <p:nvPr/>
          </p:nvSpPr>
          <p:spPr>
            <a:xfrm flipH="1">
              <a:off x="4514850" y="3074849"/>
              <a:ext cx="3162300" cy="1436844"/>
            </a:xfrm>
            <a:prstGeom prst="snip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049E2B-F9F8-6B7A-9C68-D267591D245F}"/>
                </a:ext>
              </a:extLst>
            </p:cNvPr>
            <p:cNvSpPr txBox="1"/>
            <p:nvPr/>
          </p:nvSpPr>
          <p:spPr>
            <a:xfrm>
              <a:off x="4571646" y="3228757"/>
              <a:ext cx="17832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</a:rPr>
                <a:t>Submit your abstract here!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77F9817-A9F9-9CE1-F62E-2B9AF26F35C2}"/>
              </a:ext>
            </a:extLst>
          </p:cNvPr>
          <p:cNvGrpSpPr/>
          <p:nvPr/>
        </p:nvGrpSpPr>
        <p:grpSpPr>
          <a:xfrm>
            <a:off x="8256000" y="1734346"/>
            <a:ext cx="3357822" cy="2713919"/>
            <a:chOff x="8410528" y="1203474"/>
            <a:chExt cx="3357822" cy="271391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1B27FA0-1963-CF07-AD6C-8682FAA7AC8C}"/>
                </a:ext>
              </a:extLst>
            </p:cNvPr>
            <p:cNvGrpSpPr/>
            <p:nvPr/>
          </p:nvGrpSpPr>
          <p:grpSpPr>
            <a:xfrm>
              <a:off x="8410528" y="1783518"/>
              <a:ext cx="3357822" cy="2133875"/>
              <a:chOff x="8410528" y="1783518"/>
              <a:chExt cx="3357822" cy="2133875"/>
            </a:xfrm>
          </p:grpSpPr>
          <p:pic>
            <p:nvPicPr>
              <p:cNvPr id="11" name="Picture 4">
                <a:extLst>
                  <a:ext uri="{FF2B5EF4-FFF2-40B4-BE49-F238E27FC236}">
                    <a16:creationId xmlns:a16="http://schemas.microsoft.com/office/drawing/2014/main" id="{7FC88994-C2AC-C4F9-7917-84407E1558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721" b="98558" l="9856" r="97356">
                            <a14:foregroundMark x1="44648" y1="5013" x2="72162" y2="8475"/>
                            <a14:foregroundMark x1="81490" y1="68990" x2="97596" y2="83654"/>
                            <a14:foregroundMark x1="74760" y1="74760" x2="75962" y2="94952"/>
                            <a14:foregroundMark x1="42067" y1="84375" x2="33176" y2="90678"/>
                            <a14:foregroundMark x1="40625" y1="98317" x2="71394" y2="98798"/>
                            <a14:foregroundMark x1="76442" y1="76923" x2="92067" y2="98077"/>
                            <a14:foregroundMark x1="44952" y1="962" x2="66827" y2="2885"/>
                            <a14:foregroundMark x1="45913" y1="3846" x2="30769" y2="16106"/>
                            <a14:foregroundMark x1="30288" y1="14663" x2="49038" y2="2163"/>
                            <a14:foregroundMark x1="45192" y1="721" x2="27644" y2="21635"/>
                            <a14:backgroundMark x1="20673" y1="43990" x2="23558" y2="80769"/>
                            <a14:backgroundMark x1="29808" y1="87981" x2="22356" y2="98077"/>
                            <a14:backgroundMark x1="33894" y1="60096" x2="37981" y2="68750"/>
                            <a14:backgroundMark x1="32212" y1="89663" x2="23798" y2="94471"/>
                            <a14:backgroundMark x1="91827" y1="68990" x2="98798" y2="69952"/>
                            <a14:backgroundMark x1="75721" y1="6731" x2="79567" y2="13942"/>
                            <a14:backgroundMark x1="26673" y1="16457" x2="20192" y2="22596"/>
                            <a14:backgroundMark x1="29327" y1="68269" x2="39183" y2="7548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10528" y="1783518"/>
                <a:ext cx="1487544" cy="1487544"/>
              </a:xfrm>
              <a:prstGeom prst="ellipse">
                <a:avLst/>
              </a:prstGeom>
              <a:noFill/>
              <a:ln w="19050"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6">
                <a:extLst>
                  <a:ext uri="{FF2B5EF4-FFF2-40B4-BE49-F238E27FC236}">
                    <a16:creationId xmlns:a16="http://schemas.microsoft.com/office/drawing/2014/main" id="{0C559E0A-4F1A-F95C-9583-AD1B16310D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2644" b="98558" l="3606" r="98558">
                            <a14:foregroundMark x1="43990" y1="10337" x2="12981" y2="98558"/>
                            <a14:foregroundMark x1="46154" y1="9615" x2="82692" y2="55769"/>
                            <a14:foregroundMark x1="88681" y1="71157" x2="98317" y2="95913"/>
                            <a14:foregroundMark x1="82692" y1="55769" x2="85201" y2="62216"/>
                            <a14:foregroundMark x1="98317" y1="95913" x2="98317" y2="95913"/>
                            <a14:foregroundMark x1="46394" y1="7692" x2="28493" y2="24410"/>
                            <a14:foregroundMark x1="18990" y1="94952" x2="58413" y2="94712"/>
                            <a14:foregroundMark x1="85577" y1="94712" x2="58654" y2="97837"/>
                            <a14:foregroundMark x1="5809" y1="94468" x2="5048" y2="95192"/>
                            <a14:foregroundMark x1="14904" y1="85817" x2="7387" y2="92967"/>
                            <a14:foregroundMark x1="11029" y1="82252" x2="16106" y2="72596"/>
                            <a14:foregroundMark x1="3846" y1="95913" x2="4783" y2="94132"/>
                            <a14:foregroundMark x1="38942" y1="5769" x2="55048" y2="7212"/>
                            <a14:foregroundMark x1="12072" y1="79183" x2="8413" y2="93269"/>
                            <a14:foregroundMark x1="10577" y1="86779" x2="25000" y2="49760"/>
                            <a14:foregroundMark x1="88221" y1="94952" x2="94952" y2="96635"/>
                            <a14:foregroundMark x1="32452" y1="9135" x2="31119" y2="12799"/>
                            <a14:foregroundMark x1="9758" y1="75664" x2="10096" y2="78365"/>
                            <a14:foregroundMark x1="31414" y1="12913" x2="31971" y2="11298"/>
                            <a14:foregroundMark x1="21975" y1="40288" x2="22199" y2="39637"/>
                            <a14:foregroundMark x1="31971" y1="11298" x2="43162" y2="5132"/>
                            <a14:foregroundMark x1="35817" y1="6490" x2="31943" y2="13115"/>
                            <a14:foregroundMark x1="56971" y1="12981" x2="81335" y2="34816"/>
                            <a14:foregroundMark x1="87667" y1="58938" x2="87709" y2="59126"/>
                            <a14:foregroundMark x1="84261" y1="43837" x2="87316" y2="57382"/>
                            <a14:foregroundMark x1="92480" y1="72616" x2="93029" y2="73558"/>
                            <a14:foregroundMark x1="33894" y1="6731" x2="30902" y2="12716"/>
                            <a14:foregroundMark x1="30500" y1="12562" x2="30769" y2="12019"/>
                            <a14:foregroundMark x1="44905" y1="2889" x2="69466" y2="16745"/>
                            <a14:foregroundMark x1="30529" y1="11779" x2="22739" y2="35592"/>
                            <a14:foregroundMark x1="32212" y1="13702" x2="24519" y2="27404"/>
                            <a14:foregroundMark x1="68269" y1="17548" x2="72837" y2="23798"/>
                            <a14:foregroundMark x1="76683" y1="30288" x2="87260" y2="65385"/>
                            <a14:foregroundMark x1="87260" y1="65385" x2="87019" y2="68750"/>
                            <a14:foregroundMark x1="22596" y1="27885" x2="21289" y2="32265"/>
                            <a14:foregroundMark x1="24279" y1="24038" x2="16827" y2="62500"/>
                            <a14:backgroundMark x1="7941" y1="78634" x2="2885" y2="93510"/>
                            <a14:backgroundMark x1="92317" y1="60970" x2="99760" y2="76683"/>
                            <a14:backgroundMark x1="44712" y1="1683" x2="45673" y2="1683"/>
                            <a14:backgroundMark x1="72712" y1="16714" x2="73077" y2="16106"/>
                            <a14:backgroundMark x1="74467" y1="19116" x2="75721" y2="19952"/>
                            <a14:backgroundMark x1="84615" y1="36538" x2="82900" y2="36753"/>
                            <a14:backgroundMark x1="84135" y1="37260" x2="84135" y2="39183"/>
                            <a14:backgroundMark x1="83894" y1="37019" x2="84135" y2="40385"/>
                            <a14:backgroundMark x1="83173" y1="37260" x2="86298" y2="42788"/>
                            <a14:backgroundMark x1="89479" y1="64735" x2="89537" y2="65547"/>
                            <a14:backgroundMark x1="92067" y1="69471" x2="89663" y2="68750"/>
                            <a14:backgroundMark x1="90793" y1="69019" x2="90865" y2="69471"/>
                            <a14:backgroundMark x1="90084" y1="64558" x2="90249" y2="65597"/>
                            <a14:backgroundMark x1="15385" y1="29567" x2="17370" y2="30385"/>
                            <a14:backgroundMark x1="22623" y1="22435" x2="23558" y2="18750"/>
                            <a14:backgroundMark x1="28853" y1="11249" x2="29327" y2="10577"/>
                            <a14:backgroundMark x1="23558" y1="18750" x2="24284" y2="17722"/>
                            <a14:backgroundMark x1="83654" y1="35096" x2="82692" y2="33173"/>
                            <a14:backgroundMark x1="83173" y1="35096" x2="81971" y2="33173"/>
                            <a14:backgroundMark x1="82933" y1="36779" x2="82692" y2="37260"/>
                            <a14:backgroundMark x1="16977" y1="40230" x2="7692" y2="75240"/>
                            <a14:backgroundMark x1="8173" y1="77163" x2="9856" y2="73317"/>
                            <a14:backgroundMark x1="8173" y1="77163" x2="7933" y2="73798"/>
                            <a14:backgroundMark x1="8654" y1="73317" x2="8173" y2="74760"/>
                            <a14:backgroundMark x1="7212" y1="73798" x2="9135" y2="7620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17700" y="1783518"/>
                <a:ext cx="1473200" cy="1473200"/>
              </a:xfrm>
              <a:prstGeom prst="ellipse">
                <a:avLst/>
              </a:prstGeom>
              <a:noFill/>
              <a:ln w="19050"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F5E35C7-A7D7-C1D6-85FB-DEE8419AB8C3}"/>
                  </a:ext>
                </a:extLst>
              </p:cNvPr>
              <p:cNvSpPr txBox="1"/>
              <p:nvPr/>
            </p:nvSpPr>
            <p:spPr>
              <a:xfrm>
                <a:off x="8410528" y="3271062"/>
                <a:ext cx="14875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accent1"/>
                    </a:solidFill>
                  </a:rPr>
                  <a:t>Dr Svein </a:t>
                </a:r>
                <a:r>
                  <a:rPr lang="en-GB" dirty="0" err="1">
                    <a:solidFill>
                      <a:schemeClr val="accent1"/>
                    </a:solidFill>
                  </a:rPr>
                  <a:t>Fredwall</a:t>
                </a:r>
                <a:endParaRPr lang="en-GB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DC13E3-D6A2-5E0E-7982-FE7DE4319091}"/>
                  </a:ext>
                </a:extLst>
              </p:cNvPr>
              <p:cNvSpPr txBox="1"/>
              <p:nvPr/>
            </p:nvSpPr>
            <p:spPr>
              <a:xfrm>
                <a:off x="10140250" y="3256718"/>
                <a:ext cx="1628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accent1"/>
                    </a:solidFill>
                  </a:rPr>
                  <a:t>Dr Julie Hoover-Fong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F9FD2CC-C5FD-4E18-E1E3-198817643159}"/>
                </a:ext>
              </a:extLst>
            </p:cNvPr>
            <p:cNvSpPr txBox="1"/>
            <p:nvPr/>
          </p:nvSpPr>
          <p:spPr>
            <a:xfrm>
              <a:off x="8834183" y="1203474"/>
              <a:ext cx="25105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accent1"/>
                  </a:solidFill>
                </a:rPr>
                <a:t>Chaired by: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C037646-B80A-6E16-0901-51C4281C6996}"/>
              </a:ext>
            </a:extLst>
          </p:cNvPr>
          <p:cNvGrpSpPr/>
          <p:nvPr/>
        </p:nvGrpSpPr>
        <p:grpSpPr>
          <a:xfrm>
            <a:off x="5362785" y="4961924"/>
            <a:ext cx="2887109" cy="1113275"/>
            <a:chOff x="4667773" y="4905435"/>
            <a:chExt cx="2887109" cy="11132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84AD7FA-AE5F-2E2F-1774-0B86DF9DD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7773" y="5594530"/>
              <a:ext cx="1266706" cy="4241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ACB3A3A-9D8B-2D62-98EB-D12207F0E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03579" y="5615168"/>
              <a:ext cx="933362" cy="38290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9C5E242-2E9B-3B99-7EBD-DF222E45EF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09" t="37657" r="59950" b="14226"/>
            <a:stretch>
              <a:fillRect/>
            </a:stretch>
          </p:blipFill>
          <p:spPr bwMode="auto">
            <a:xfrm>
              <a:off x="4682323" y="4905435"/>
              <a:ext cx="1266706" cy="47377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Picture 18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2A0DE79F-49EF-8677-58A0-BB8B8AD45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29340" y="5027674"/>
              <a:ext cx="1225542" cy="193826"/>
            </a:xfrm>
            <a:prstGeom prst="rect">
              <a:avLst/>
            </a:prstGeom>
          </p:spPr>
        </p:pic>
      </p:grp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B2D0683-AC03-13D1-5FBD-AB1DF28445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7779933"/>
              </p:ext>
            </p:extLst>
          </p:nvPr>
        </p:nvGraphicFramePr>
        <p:xfrm>
          <a:off x="336000" y="2080427"/>
          <a:ext cx="6737900" cy="2807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9" name="Graphic 8" descr="DNA with solid fill">
            <a:extLst>
              <a:ext uri="{FF2B5EF4-FFF2-40B4-BE49-F238E27FC236}">
                <a16:creationId xmlns:a16="http://schemas.microsoft.com/office/drawing/2014/main" id="{DBDBB971-C058-AA49-CAEE-C632691195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30014" y="2284847"/>
            <a:ext cx="449209" cy="449209"/>
          </a:xfrm>
          <a:prstGeom prst="rect">
            <a:avLst/>
          </a:prstGeom>
        </p:spPr>
      </p:pic>
      <p:pic>
        <p:nvPicPr>
          <p:cNvPr id="21" name="Graphic 20" descr="Clipboard Ticked with solid fill">
            <a:extLst>
              <a:ext uri="{FF2B5EF4-FFF2-40B4-BE49-F238E27FC236}">
                <a16:creationId xmlns:a16="http://schemas.microsoft.com/office/drawing/2014/main" id="{C3D155DB-2A02-99E6-43AF-7F93AAD410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73755" y="2926440"/>
            <a:ext cx="450000" cy="450000"/>
          </a:xfrm>
          <a:prstGeom prst="rect">
            <a:avLst/>
          </a:prstGeom>
        </p:spPr>
      </p:pic>
      <p:pic>
        <p:nvPicPr>
          <p:cNvPr id="23" name="Graphic 22" descr="Warning with solid fill">
            <a:extLst>
              <a:ext uri="{FF2B5EF4-FFF2-40B4-BE49-F238E27FC236}">
                <a16:creationId xmlns:a16="http://schemas.microsoft.com/office/drawing/2014/main" id="{0BB1CD4F-9D2C-108D-E319-21D7A99538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9914" y="3560321"/>
            <a:ext cx="450000" cy="450000"/>
          </a:xfrm>
          <a:prstGeom prst="rect">
            <a:avLst/>
          </a:prstGeom>
        </p:spPr>
      </p:pic>
      <p:pic>
        <p:nvPicPr>
          <p:cNvPr id="33" name="Graphic 32" descr="Radio microphone with solid fill">
            <a:extLst>
              <a:ext uri="{FF2B5EF4-FFF2-40B4-BE49-F238E27FC236}">
                <a16:creationId xmlns:a16="http://schemas.microsoft.com/office/drawing/2014/main" id="{B0176A7E-741D-28CB-F0AB-40AAAEE7EA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26251" y="4230189"/>
            <a:ext cx="450000" cy="45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8A71BDA-6EF5-4AA0-F95A-B4DCF92E3B5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21123" t="25290" r="22096" b="31974"/>
          <a:stretch>
            <a:fillRect/>
          </a:stretch>
        </p:blipFill>
        <p:spPr>
          <a:xfrm>
            <a:off x="10431829" y="0"/>
            <a:ext cx="1760172" cy="132477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35F62D7-9571-17BC-BA41-311E5E67D88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49601" y="4870999"/>
            <a:ext cx="1224825" cy="122482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2A74CF4-AECD-3DCE-DC6A-0FFDB10ADE4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427474" y="4871411"/>
            <a:ext cx="1224000" cy="1224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D5DEBD-3C91-3139-0D18-BD62888D866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405" y="6147297"/>
            <a:ext cx="1804255" cy="66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86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9022B16-8BF3-6656-39AF-A7F87590FC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638579"/>
              </p:ext>
            </p:extLst>
          </p:nvPr>
        </p:nvGraphicFramePr>
        <p:xfrm>
          <a:off x="335999" y="1544762"/>
          <a:ext cx="5580169" cy="452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146">
                  <a:extLst>
                    <a:ext uri="{9D8B030D-6E8A-4147-A177-3AD203B41FA5}">
                      <a16:colId xmlns:a16="http://schemas.microsoft.com/office/drawing/2014/main" val="1645666766"/>
                    </a:ext>
                  </a:extLst>
                </a:gridCol>
                <a:gridCol w="1628341">
                  <a:extLst>
                    <a:ext uri="{9D8B030D-6E8A-4147-A177-3AD203B41FA5}">
                      <a16:colId xmlns:a16="http://schemas.microsoft.com/office/drawing/2014/main" val="1746257133"/>
                    </a:ext>
                  </a:extLst>
                </a:gridCol>
                <a:gridCol w="1628341">
                  <a:extLst>
                    <a:ext uri="{9D8B030D-6E8A-4147-A177-3AD203B41FA5}">
                      <a16:colId xmlns:a16="http://schemas.microsoft.com/office/drawing/2014/main" val="1408507026"/>
                    </a:ext>
                  </a:extLst>
                </a:gridCol>
                <a:gridCol w="1628341">
                  <a:extLst>
                    <a:ext uri="{9D8B030D-6E8A-4147-A177-3AD203B41FA5}">
                      <a16:colId xmlns:a16="http://schemas.microsoft.com/office/drawing/2014/main" val="1861606537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Time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Session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Who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8432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08:30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1" dirty="0"/>
                        <a:t>Coffee and arrivals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89883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09:00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Welcome to IAF 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Svein Fredwall and </a:t>
                      </a:r>
                      <a:br>
                        <a:rPr lang="en-GB" sz="1100" b="0" dirty="0"/>
                      </a:br>
                      <a:r>
                        <a:rPr lang="en-GB" sz="1100" b="0" dirty="0"/>
                        <a:t>Julie Hoover-Fong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55889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09:15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Diagnosing achondroplasia: From prenatal suspicion to early childhood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Julie Hoover-Fong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20959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09:40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Diagnosing hypochondroplasia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Moira Cheung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57567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10:05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Early diagnosis of achondroplasia and hypochondroplasia in practice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All, led by faculty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51975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10:35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1" dirty="0"/>
                        <a:t>Coffee break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396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10:50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Understanding functional outcomes and QoL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Penny Ireland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048579"/>
                  </a:ext>
                </a:extLst>
              </a:tr>
              <a:tr h="288000">
                <a:tc row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11:20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Breakouts (35 minutes, 5 minutes moving time)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272997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GB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Challenges of sleep-</a:t>
                      </a:r>
                      <a:r>
                        <a:rPr lang="en-GB" sz="1100" b="0" dirty="0" err="1"/>
                        <a:t>disorded</a:t>
                      </a:r>
                      <a:r>
                        <a:rPr lang="en-GB" sz="1100" b="0" dirty="0"/>
                        <a:t> breathing in achondroplasia: Led by Brigitte Fauroux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Physiotherapy, functional outcomes and QoL in achondroplasia: Led by Penny Ireland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Weight management and lifestyle in achondroplasia: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Led by Moira Cheung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48894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12:00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1" dirty="0"/>
                        <a:t>Lunch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Industry-sponsored session (45 mins) 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/>
                    </a:p>
                  </a:txBody>
                  <a:tcPr>
                    <a:solidFill>
                      <a:srgbClr val="D8CED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/>
                    </a:p>
                  </a:txBody>
                  <a:tcPr>
                    <a:solidFill>
                      <a:srgbClr val="EC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374838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2C451A5-71E5-3DE1-6892-91F551831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236378"/>
              </p:ext>
            </p:extLst>
          </p:nvPr>
        </p:nvGraphicFramePr>
        <p:xfrm>
          <a:off x="6096000" y="1544762"/>
          <a:ext cx="5580168" cy="481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7642">
                  <a:extLst>
                    <a:ext uri="{9D8B030D-6E8A-4147-A177-3AD203B41FA5}">
                      <a16:colId xmlns:a16="http://schemas.microsoft.com/office/drawing/2014/main" val="1645666766"/>
                    </a:ext>
                  </a:extLst>
                </a:gridCol>
                <a:gridCol w="1630842">
                  <a:extLst>
                    <a:ext uri="{9D8B030D-6E8A-4147-A177-3AD203B41FA5}">
                      <a16:colId xmlns:a16="http://schemas.microsoft.com/office/drawing/2014/main" val="1746257133"/>
                    </a:ext>
                  </a:extLst>
                </a:gridCol>
                <a:gridCol w="1630842">
                  <a:extLst>
                    <a:ext uri="{9D8B030D-6E8A-4147-A177-3AD203B41FA5}">
                      <a16:colId xmlns:a16="http://schemas.microsoft.com/office/drawing/2014/main" val="3889407249"/>
                    </a:ext>
                  </a:extLst>
                </a:gridCol>
                <a:gridCol w="1630842">
                  <a:extLst>
                    <a:ext uri="{9D8B030D-6E8A-4147-A177-3AD203B41FA5}">
                      <a16:colId xmlns:a16="http://schemas.microsoft.com/office/drawing/2014/main" val="3195250376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r>
                        <a:rPr lang="en-GB" sz="1100" dirty="0"/>
                        <a:t>Time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100" dirty="0"/>
                        <a:t>Session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Who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84329"/>
                  </a:ext>
                </a:extLst>
              </a:tr>
              <a:tr h="288000">
                <a:tc rowSpan="2"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13:00/ 13:40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Breakouts (2 rotations, attendees to attend all breakouts)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558896"/>
                  </a:ext>
                </a:extLst>
              </a:tr>
              <a:tr h="828000">
                <a:tc v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Challenges of sleep-</a:t>
                      </a:r>
                      <a:r>
                        <a:rPr lang="en-GB" sz="1100" b="0" dirty="0" err="1"/>
                        <a:t>disorded</a:t>
                      </a:r>
                      <a:r>
                        <a:rPr lang="en-GB" sz="1100" b="0" dirty="0"/>
                        <a:t> breathing in achondroplasia: Led by Brigitte Fauroux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Physiotherapy, functional outcomes and QoL in achondroplasia: </a:t>
                      </a:r>
                      <a:br>
                        <a:rPr lang="en-GB" sz="1100" b="0" dirty="0"/>
                      </a:br>
                      <a:r>
                        <a:rPr lang="en-GB" sz="1100" b="0" dirty="0"/>
                        <a:t>Led by Penny Ireland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Weight management and lifestyle in achondroplasia:</a:t>
                      </a:r>
                      <a:br>
                        <a:rPr lang="en-GB" sz="1100" b="0" dirty="0"/>
                      </a:br>
                      <a:r>
                        <a:rPr lang="en-GB" sz="1100" b="0" dirty="0"/>
                        <a:t>Led by Moira Cheung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20959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14:20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1" dirty="0"/>
                        <a:t>Coffee break 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46194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14:35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Expanding medical treatment options in achondroplasia and related conditions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Ravi </a:t>
                      </a:r>
                      <a:r>
                        <a:rPr lang="en-GB" sz="1100" b="0" dirty="0" err="1"/>
                        <a:t>Savarirayan</a:t>
                      </a:r>
                      <a:endParaRPr lang="en-GB" sz="1100" b="0" dirty="0"/>
                    </a:p>
                  </a:txBody>
                  <a:tcPr>
                    <a:solidFill>
                      <a:srgbClr val="D8C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67592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15:15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Orthopaedic interventions in achondroplasia: Advances and decision-making 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Keita Okada 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37687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15:45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i="1" dirty="0"/>
                        <a:t>Coffee break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1961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16:00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Abstract session 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0" dirty="0"/>
                        <a:t>Svein </a:t>
                      </a:r>
                      <a:r>
                        <a:rPr lang="en-GB" sz="1100" b="0" dirty="0" err="1"/>
                        <a:t>Fredwall</a:t>
                      </a:r>
                      <a:r>
                        <a:rPr lang="en-GB" sz="1100" b="0" dirty="0"/>
                        <a:t> and Mohamad </a:t>
                      </a:r>
                      <a:r>
                        <a:rPr lang="en-GB" sz="1100" b="0" dirty="0" err="1"/>
                        <a:t>Maghnie</a:t>
                      </a:r>
                      <a:endParaRPr lang="en-GB" sz="1600" dirty="0"/>
                    </a:p>
                  </a:txBody>
                  <a:tcPr>
                    <a:solidFill>
                      <a:srgbClr val="EC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51975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16:30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Unknowns and unanswered questions in skeletal dysplasia management 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0" dirty="0"/>
                        <a:t>All faculty</a:t>
                      </a:r>
                      <a:endParaRPr lang="en-GB" sz="1600" dirty="0"/>
                    </a:p>
                  </a:txBody>
                  <a:tcPr>
                    <a:solidFill>
                      <a:srgbClr val="D8C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63429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17:00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/>
                        <a:t>Industry-sponsored session 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02817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17:45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Summary</a:t>
                      </a:r>
                    </a:p>
                  </a:txBody>
                  <a:tcPr>
                    <a:solidFill>
                      <a:srgbClr val="D8CE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Svein Fredwall and </a:t>
                      </a:r>
                      <a:br>
                        <a:rPr lang="en-GB" sz="1100" dirty="0"/>
                      </a:br>
                      <a:r>
                        <a:rPr lang="en-GB" sz="1100" dirty="0"/>
                        <a:t>Julie Hoover-Fong</a:t>
                      </a:r>
                      <a:endParaRPr lang="en-GB" sz="1600" dirty="0"/>
                    </a:p>
                  </a:txBody>
                  <a:tcPr>
                    <a:solidFill>
                      <a:srgbClr val="D8C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43184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18:00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Meeting close and departures</a:t>
                      </a:r>
                    </a:p>
                  </a:txBody>
                  <a:tcPr>
                    <a:solidFill>
                      <a:srgbClr val="ECE8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141475"/>
                  </a:ext>
                </a:extLst>
              </a:tr>
            </a:tbl>
          </a:graphicData>
        </a:graphic>
      </p:graphicFrame>
      <p:sp>
        <p:nvSpPr>
          <p:cNvPr id="12" name="Title 3">
            <a:extLst>
              <a:ext uri="{FF2B5EF4-FFF2-40B4-BE49-F238E27FC236}">
                <a16:creationId xmlns:a16="http://schemas.microsoft.com/office/drawing/2014/main" id="{CEEB6279-3CB0-6D53-ED9F-65AACE5E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200" dirty="0"/>
              <a:t>The International Achondroplasia Forum presents </a:t>
            </a:r>
            <a:br>
              <a:rPr lang="en-GB" sz="2200" dirty="0"/>
            </a:br>
            <a:r>
              <a:rPr lang="en-GB" sz="2200" dirty="0"/>
              <a:t>Shaping the Future of Care in Achondroplasia and Related Conditions 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A70EC1-FEC7-500F-1599-FF617CB21B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123" t="25290" r="22096" b="31974"/>
          <a:stretch>
            <a:fillRect/>
          </a:stretch>
        </p:blipFill>
        <p:spPr>
          <a:xfrm>
            <a:off x="10431829" y="0"/>
            <a:ext cx="1760172" cy="13247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5E8BB9-04D6-C2C1-14B4-8E13879FC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" y="6147297"/>
            <a:ext cx="1804255" cy="6620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3E2034-EBB1-0CC7-5047-F6902E0897E7}"/>
              </a:ext>
            </a:extLst>
          </p:cNvPr>
          <p:cNvSpPr txBox="1"/>
          <p:nvPr/>
        </p:nvSpPr>
        <p:spPr>
          <a:xfrm>
            <a:off x="335999" y="952201"/>
            <a:ext cx="6737901" cy="369332"/>
          </a:xfrm>
          <a:prstGeom prst="rect">
            <a:avLst/>
          </a:prstGeom>
        </p:spPr>
        <p:txBody>
          <a:bodyPr wrap="square" lIns="91440" tIns="45720" rIns="91440" bIns="45720" rtlCol="0" anchor="t">
            <a:spAutoFit/>
          </a:bodyPr>
          <a:lstStyle/>
          <a:p>
            <a:pPr>
              <a:buNone/>
            </a:pPr>
            <a:r>
              <a:rPr lang="en-GB" i="1" dirty="0">
                <a:solidFill>
                  <a:schemeClr val="accent1"/>
                </a:solidFill>
                <a:latin typeface="Aptos (Body)"/>
                <a:ea typeface="Arial" panose="020B0604020202020204" pitchFamily="34" charset="0"/>
                <a:cs typeface="Times New Roman"/>
              </a:rPr>
              <a:t>11</a:t>
            </a:r>
            <a:r>
              <a:rPr lang="en-GB" i="1" baseline="30000" dirty="0">
                <a:solidFill>
                  <a:schemeClr val="accent1"/>
                </a:solidFill>
                <a:latin typeface="Aptos (Body)"/>
                <a:ea typeface="Arial" panose="020B0604020202020204" pitchFamily="34" charset="0"/>
                <a:cs typeface="Times New Roman"/>
              </a:rPr>
              <a:t>th</a:t>
            </a:r>
            <a:r>
              <a:rPr lang="en-GB" i="1" dirty="0">
                <a:solidFill>
                  <a:schemeClr val="accent1"/>
                </a:solidFill>
                <a:latin typeface="Aptos (Body)"/>
                <a:ea typeface="Arial" panose="020B0604020202020204" pitchFamily="34" charset="0"/>
                <a:cs typeface="Times New Roman"/>
              </a:rPr>
              <a:t> September 2026, </a:t>
            </a:r>
            <a:r>
              <a:rPr lang="en-GB" sz="1800" i="1" dirty="0">
                <a:solidFill>
                  <a:schemeClr val="accent1"/>
                </a:solidFill>
                <a:effectLst/>
                <a:latin typeface="Aptos (Body)"/>
                <a:ea typeface="Arial" panose="020B0604020202020204" pitchFamily="34" charset="0"/>
                <a:cs typeface="Times New Roman"/>
              </a:rPr>
              <a:t>Radisson Blu Hotel, Marseille, France  </a:t>
            </a:r>
          </a:p>
        </p:txBody>
      </p:sp>
    </p:spTree>
    <p:extLst>
      <p:ext uri="{BB962C8B-B14F-4D97-AF65-F5344CB8AC3E}">
        <p14:creationId xmlns:p14="http://schemas.microsoft.com/office/powerpoint/2010/main" val="2823166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AF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7E3C9B"/>
      </a:accent1>
      <a:accent2>
        <a:srgbClr val="F05B00"/>
      </a:accent2>
      <a:accent3>
        <a:srgbClr val="DA2686"/>
      </a:accent3>
      <a:accent4>
        <a:srgbClr val="E50043"/>
      </a:accent4>
      <a:accent5>
        <a:srgbClr val="3E3F96"/>
      </a:accent5>
      <a:accent6>
        <a:srgbClr val="646464"/>
      </a:accent6>
      <a:hlink>
        <a:srgbClr val="E50043"/>
      </a:hlink>
      <a:folHlink>
        <a:srgbClr val="3E3F96"/>
      </a:folHlink>
    </a:clrScheme>
    <a:fontScheme name="Custom 1">
      <a:majorFont>
        <a:latin typeface="Aptos Serif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F4A654C8BE3A458781FACBA8B88F83" ma:contentTypeVersion="12" ma:contentTypeDescription="Create a new document." ma:contentTypeScope="" ma:versionID="dd4ccf3c815aae79faca8d049109b996">
  <xsd:schema xmlns:xsd="http://www.w3.org/2001/XMLSchema" xmlns:xs="http://www.w3.org/2001/XMLSchema" xmlns:p="http://schemas.microsoft.com/office/2006/metadata/properties" xmlns:ns2="a4d98379-3222-4077-8a99-5c9f0d275dd4" xmlns:ns3="0d30d8d9-9dcb-451c-b3d2-81ea04e539a8" targetNamespace="http://schemas.microsoft.com/office/2006/metadata/properties" ma:root="true" ma:fieldsID="203656ce47dd10a25d1ed949508723e3" ns2:_="" ns3:_="">
    <xsd:import namespace="a4d98379-3222-4077-8a99-5c9f0d275dd4"/>
    <xsd:import namespace="0d30d8d9-9dcb-451c-b3d2-81ea04e539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d98379-3222-4077-8a99-5c9f0d275d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ea0fcc5-7684-4277-8acd-d191086ece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0d8d9-9dcb-451c-b3d2-81ea04e539a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97c2740-6250-436c-88a6-7fd44564a21b}" ma:internalName="TaxCatchAll" ma:showField="CatchAllData" ma:web="0d30d8d9-9dcb-451c-b3d2-81ea04e539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d98379-3222-4077-8a99-5c9f0d275dd4">
      <Terms xmlns="http://schemas.microsoft.com/office/infopath/2007/PartnerControls"/>
    </lcf76f155ced4ddcb4097134ff3c332f>
    <TaxCatchAll xmlns="0d30d8d9-9dcb-451c-b3d2-81ea04e539a8" xsi:nil="true"/>
  </documentManagement>
</p:properties>
</file>

<file path=customXml/itemProps1.xml><?xml version="1.0" encoding="utf-8"?>
<ds:datastoreItem xmlns:ds="http://schemas.openxmlformats.org/officeDocument/2006/customXml" ds:itemID="{0F633BC9-F1ED-4113-8260-FE7D714D9B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F95203-E35B-4826-AFC3-CF118D33ED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d98379-3222-4077-8a99-5c9f0d275dd4"/>
    <ds:schemaRef ds:uri="0d30d8d9-9dcb-451c-b3d2-81ea04e539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85A4AA-1526-49F4-9157-93B78AC68BF1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0d30d8d9-9dcb-451c-b3d2-81ea04e539a8"/>
    <ds:schemaRef ds:uri="a4d98379-3222-4077-8a99-5c9f0d275dd4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3354</TotalTime>
  <Words>381</Words>
  <Application>Microsoft Office PowerPoint</Application>
  <PresentationFormat>Widescreen</PresentationFormat>
  <Paragraphs>78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(Body)</vt:lpstr>
      <vt:lpstr>Aptos Serif</vt:lpstr>
      <vt:lpstr>Arial</vt:lpstr>
      <vt:lpstr>Calibri</vt:lpstr>
      <vt:lpstr>Office Theme</vt:lpstr>
      <vt:lpstr>The International Achondroplasia Forum presents  Shaping the Future of Care in Achondroplasia and Related Conditions 2026</vt:lpstr>
      <vt:lpstr>The International Achondroplasia Forum presents  Shaping the Future of Care in Achondroplasia and Related Conditions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 Avery</dc:creator>
  <cp:lastModifiedBy>Julie Hoover Fong</cp:lastModifiedBy>
  <cp:revision>110</cp:revision>
  <dcterms:created xsi:type="dcterms:W3CDTF">2024-09-09T19:59:20Z</dcterms:created>
  <dcterms:modified xsi:type="dcterms:W3CDTF">2026-07-27T15:23:14Z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0x0101009AF4A654C8BE3A458781FACBA8B88F83</vt:lpwstr>
  </property>
  <property fmtid="{D5CDD505-2E9C-101B-9397-08002B2CF9AE}" pid="3" name="MediaServiceImageTags">
    <vt:lpwstr/>
  </property>
</Properties>
</file>